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420888"/>
            <a:ext cx="6851104" cy="2016224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dirty="0" smtClean="0"/>
              <a:t>Понятие коррупции.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Виды преступлений коррупционной направленности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408580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ДАЧА ВЗЯТКИ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17896"/>
          </a:xfrm>
        </p:spPr>
        <p:txBody>
          <a:bodyPr>
            <a:normAutofit/>
          </a:bodyPr>
          <a:lstStyle/>
          <a:p>
            <a:pPr algn="just"/>
            <a:r>
              <a:rPr lang="ru-RU" sz="1200" dirty="0"/>
              <a:t>Дача взятки (ст. 291УК РФ) выражается в передаче не кому бы то ни было, а исчерпывающе перечисленным в законе </a:t>
            </a:r>
            <a:r>
              <a:rPr lang="ru-RU" sz="1200" dirty="0" smtClean="0"/>
              <a:t>субъектам </a:t>
            </a:r>
            <a:r>
              <a:rPr lang="ru-RU" sz="1200" dirty="0"/>
              <a:t>— должностному лицу, иностранному должностному лицу либо должностному лицу публичной международной организации, взятки лично или через посредника. </a:t>
            </a:r>
            <a:endParaRPr lang="ru-RU" sz="1200" dirty="0" smtClean="0"/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Регламентируя </a:t>
            </a:r>
            <a:r>
              <a:rPr lang="ru-RU" sz="1200" dirty="0"/>
              <a:t>наказание, законодатель в </a:t>
            </a:r>
            <a:r>
              <a:rPr lang="ru-RU" sz="1200" dirty="0" smtClean="0"/>
              <a:t>качестве </a:t>
            </a:r>
            <a:r>
              <a:rPr lang="ru-RU" sz="1200" dirty="0"/>
              <a:t>самого мягкого установил штраф, а самого сурового — лишение свободы на срок до 12 лет. За дачу взятки также могут применить наказание в виде лишения права занимать определенные должности или заниматься определенной </a:t>
            </a:r>
            <a:r>
              <a:rPr lang="ru-RU" sz="1200" dirty="0" smtClean="0"/>
              <a:t>деятельностью </a:t>
            </a:r>
            <a:r>
              <a:rPr lang="ru-RU" sz="1200" dirty="0"/>
              <a:t>на срок до трех лет. </a:t>
            </a:r>
            <a:endParaRPr lang="ru-RU" sz="1200" dirty="0" smtClean="0"/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Важно </a:t>
            </a:r>
            <a:r>
              <a:rPr lang="ru-RU" sz="1200" dirty="0"/>
              <a:t>отметить, что применительно к этому деянию </a:t>
            </a:r>
            <a:r>
              <a:rPr lang="ru-RU" sz="1200" dirty="0" smtClean="0"/>
              <a:t>законода</a:t>
            </a:r>
            <a:r>
              <a:rPr lang="ru-RU" sz="1200" dirty="0"/>
              <a:t>т</a:t>
            </a:r>
            <a:r>
              <a:rPr lang="ru-RU" sz="1200" dirty="0" smtClean="0"/>
              <a:t>ель </a:t>
            </a:r>
            <a:r>
              <a:rPr lang="ru-RU" sz="1200" dirty="0"/>
              <a:t>предусмотрел так называемую поощрительную норму, согласно которой давшее взятку лицо освобождается от уголовной </a:t>
            </a:r>
            <a:r>
              <a:rPr lang="ru-RU" sz="1200" dirty="0" smtClean="0"/>
              <a:t>ответственности</a:t>
            </a:r>
            <a:r>
              <a:rPr lang="ru-RU" sz="1200" dirty="0"/>
              <a:t>, если оно активно способствовало раскрытию и (или) </a:t>
            </a:r>
            <a:r>
              <a:rPr lang="ru-RU" sz="1200" dirty="0" smtClean="0"/>
              <a:t>расследованию </a:t>
            </a:r>
            <a:r>
              <a:rPr lang="ru-RU" sz="1200" dirty="0"/>
              <a:t>преступления и либо имело место вымогательство взятки со стороны должностного лица, либо лицо после совершения </a:t>
            </a:r>
            <a:r>
              <a:rPr lang="ru-RU" sz="1200" dirty="0" smtClean="0"/>
              <a:t>преступления </a:t>
            </a:r>
            <a:r>
              <a:rPr lang="ru-RU" sz="1200" dirty="0"/>
              <a:t>добровольно сообщило о даче им взятки в орган, имеющий право возбудить уголовное дело. При этом не может быть признано </a:t>
            </a:r>
            <a:r>
              <a:rPr lang="ru-RU" sz="1200" dirty="0" smtClean="0"/>
              <a:t>добровольным </a:t>
            </a:r>
            <a:r>
              <a:rPr lang="ru-RU" sz="1200" dirty="0"/>
              <a:t>заявление о даче взятки, если правоохранительным органам стало известно об этом из других источников.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851753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ПОСРЕДНИЧЕСТВО ВО ВЗЯТОЧНИЧЕСТВЕ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616872"/>
            <a:ext cx="4392488" cy="4901212"/>
          </a:xfrm>
        </p:spPr>
        <p:txBody>
          <a:bodyPr>
            <a:normAutofit fontScale="62500" lnSpcReduction="20000"/>
          </a:bodyPr>
          <a:lstStyle/>
          <a:p>
            <a:pPr marL="64008" indent="0" algn="just">
              <a:buNone/>
            </a:pPr>
            <a:r>
              <a:rPr lang="ru-RU" sz="1600" dirty="0"/>
              <a:t>Дача взятки нередко осуществляется с помощью посредника, что является самостоятельным преступлением. Посредничество во взяточничестве (ст. 291.1 УК РФ) </a:t>
            </a:r>
            <a:r>
              <a:rPr lang="ru-RU" sz="1600" dirty="0" smtClean="0"/>
              <a:t>выражается </a:t>
            </a:r>
            <a:r>
              <a:rPr lang="ru-RU" sz="1600" dirty="0"/>
              <a:t>в непосредственной передаче взятки по поручению </a:t>
            </a:r>
            <a:r>
              <a:rPr lang="ru-RU" sz="1600" dirty="0" smtClean="0"/>
              <a:t>взяткодателя </a:t>
            </a:r>
            <a:r>
              <a:rPr lang="ru-RU" sz="1600" dirty="0"/>
              <a:t>или взяткополучателя либо иное способствование взяткодателю и (или) взяткополучателю в достижении, либо реализации </a:t>
            </a:r>
            <a:r>
              <a:rPr lang="ru-RU" sz="1600" dirty="0" smtClean="0"/>
              <a:t>соглашения </a:t>
            </a:r>
            <a:r>
              <a:rPr lang="ru-RU" sz="1600" dirty="0"/>
              <a:t>между ними о получении и даче взятки в значительном размере. </a:t>
            </a:r>
            <a:endParaRPr lang="ru-RU" sz="1600" dirty="0" smtClean="0"/>
          </a:p>
          <a:p>
            <a:pPr marL="64008" indent="0" algn="just">
              <a:buNone/>
            </a:pPr>
            <a:endParaRPr lang="ru-RU" sz="1600" dirty="0"/>
          </a:p>
          <a:p>
            <a:pPr marL="64008" indent="0" algn="just">
              <a:buNone/>
            </a:pPr>
            <a:r>
              <a:rPr lang="ru-RU" sz="1600" dirty="0" smtClean="0"/>
              <a:t>В </a:t>
            </a:r>
            <a:r>
              <a:rPr lang="ru-RU" sz="1600" dirty="0"/>
              <a:t>соответствии с примечанием к ст. 290 УК РФ под взяткой в значительном размере понимается сумма денег, стоимость ценных бумаг, иного имущества, услуг имущественного характера, иных имущественных прав, превышающая 25 тыс. руб. </a:t>
            </a:r>
            <a:endParaRPr lang="ru-RU" sz="1600" dirty="0" smtClean="0"/>
          </a:p>
          <a:p>
            <a:pPr marL="64008" indent="0" algn="just">
              <a:buNone/>
            </a:pPr>
            <a:endParaRPr lang="ru-RU" sz="1600" dirty="0" smtClean="0"/>
          </a:p>
          <a:p>
            <a:pPr marL="64008" indent="0" algn="just">
              <a:buNone/>
            </a:pPr>
            <a:r>
              <a:rPr lang="ru-RU" sz="1600" dirty="0" smtClean="0"/>
              <a:t>Наказание</a:t>
            </a:r>
            <a:r>
              <a:rPr lang="ru-RU" sz="1600" dirty="0"/>
              <a:t>: самым мягким наказанием за </a:t>
            </a:r>
            <a:r>
              <a:rPr lang="ru-RU" sz="1600" dirty="0" smtClean="0"/>
              <a:t>посредничество </a:t>
            </a:r>
            <a:r>
              <a:rPr lang="ru-RU" sz="1600" dirty="0"/>
              <a:t>во взяточничестве является штраф, а </a:t>
            </a:r>
            <a:r>
              <a:rPr lang="ru-RU" sz="1600" dirty="0" smtClean="0"/>
              <a:t>самым </a:t>
            </a:r>
            <a:r>
              <a:rPr lang="ru-RU" sz="1600" dirty="0"/>
              <a:t>суровым — лишение свободы на срок до 7 лет.</a:t>
            </a:r>
          </a:p>
          <a:p>
            <a:pPr marL="64008" indent="0" algn="just">
              <a:buNone/>
            </a:pPr>
            <a:endParaRPr lang="ru-RU" sz="1600" dirty="0" smtClean="0"/>
          </a:p>
          <a:p>
            <a:pPr marL="64008" indent="0" algn="just">
              <a:buNone/>
            </a:pPr>
            <a:r>
              <a:rPr lang="ru-RU" sz="1600" dirty="0" smtClean="0"/>
              <a:t>За </a:t>
            </a:r>
            <a:r>
              <a:rPr lang="ru-RU" sz="1600" dirty="0"/>
              <a:t>посредничество во взяточничестве </a:t>
            </a:r>
            <a:r>
              <a:rPr lang="ru-RU" sz="1600" dirty="0" smtClean="0"/>
              <a:t>виновный может </a:t>
            </a:r>
            <a:r>
              <a:rPr lang="ru-RU" sz="1600" dirty="0"/>
              <a:t>быть лишен права занимать </a:t>
            </a:r>
            <a:r>
              <a:rPr lang="ru-RU" sz="1600" dirty="0" smtClean="0"/>
              <a:t>определенные должности </a:t>
            </a:r>
            <a:r>
              <a:rPr lang="ru-RU" sz="1600" dirty="0"/>
              <a:t>или заниматься определенной </a:t>
            </a:r>
            <a:r>
              <a:rPr lang="ru-RU" sz="1600" dirty="0" smtClean="0"/>
              <a:t>деятельностью </a:t>
            </a:r>
            <a:r>
              <a:rPr lang="ru-RU" sz="1600" dirty="0"/>
              <a:t>на срок до трех лет. </a:t>
            </a:r>
            <a:endParaRPr lang="ru-RU" sz="1600" dirty="0" smtClean="0"/>
          </a:p>
          <a:p>
            <a:pPr marL="64008" indent="0" algn="just">
              <a:buNone/>
            </a:pPr>
            <a:endParaRPr lang="ru-RU" sz="1600" dirty="0"/>
          </a:p>
          <a:p>
            <a:pPr marL="64008" indent="0" algn="just">
              <a:buNone/>
            </a:pPr>
            <a:r>
              <a:rPr lang="ru-RU" sz="1600" dirty="0" smtClean="0"/>
              <a:t>Как и в отношении взяткодателя, в отношении посредника во взяточничестве также действует установленная в примечании к ст. 291.1 УК РФ норма, согласно которой лицо, являющееся посредником во взяточничестве, освобождается от уголовной ответственности, если оно после совершения преступления активно способствовало раскрытию и (или) пресечению преступления и добровольно сообщило органу, имеющему право возбудить уголовное дело, о посредничестве во взяточничестве. При этом не может быть признано добровольным заявление о посредничестве во взяточничестве, если правоохранительным органам стало известно об этом из других источников.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84168" y="1268760"/>
            <a:ext cx="2880320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dirty="0"/>
              <a:t>Как надлежит квалифицировать</a:t>
            </a:r>
          </a:p>
          <a:p>
            <a:r>
              <a:rPr lang="ru-RU" sz="1100" dirty="0"/>
              <a:t>действия посредника, которые вы-</a:t>
            </a:r>
          </a:p>
          <a:p>
            <a:pPr algn="ctr"/>
            <a:r>
              <a:rPr lang="ru-RU" sz="1100" dirty="0"/>
              <a:t>разились в передаче взятки по </a:t>
            </a:r>
            <a:r>
              <a:rPr lang="ru-RU" sz="1100" dirty="0" smtClean="0"/>
              <a:t>поручению </a:t>
            </a:r>
            <a:r>
              <a:rPr lang="ru-RU" sz="1100" dirty="0"/>
              <a:t>взяткодателя или </a:t>
            </a:r>
            <a:r>
              <a:rPr lang="ru-RU" sz="1100" dirty="0" smtClean="0"/>
              <a:t>взяткополучателя </a:t>
            </a:r>
            <a:r>
              <a:rPr lang="ru-RU" sz="1100" dirty="0"/>
              <a:t>в размере </a:t>
            </a:r>
            <a:r>
              <a:rPr lang="ru-RU" sz="1100" dirty="0" smtClean="0"/>
              <a:t>менее 25 </a:t>
            </a:r>
            <a:r>
              <a:rPr lang="ru-RU" sz="1100" dirty="0"/>
              <a:t>тыс. руб.?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7282012" y="2600908"/>
            <a:ext cx="484632" cy="50405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3320335"/>
            <a:ext cx="2880320" cy="938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dirty="0"/>
              <a:t>При передаче посредником</a:t>
            </a:r>
          </a:p>
          <a:p>
            <a:pPr algn="ctr"/>
            <a:r>
              <a:rPr lang="ru-RU" sz="1100" dirty="0"/>
              <a:t>взятки в размере менее 25</a:t>
            </a:r>
          </a:p>
          <a:p>
            <a:pPr algn="ctr"/>
            <a:r>
              <a:rPr lang="ru-RU" sz="1100" dirty="0"/>
              <a:t>тыс. руб. его действия </a:t>
            </a:r>
            <a:r>
              <a:rPr lang="ru-RU" sz="1100" dirty="0" smtClean="0"/>
              <a:t>квалифицируются </a:t>
            </a:r>
            <a:r>
              <a:rPr lang="ru-RU" sz="1100" dirty="0"/>
              <a:t>как соучастие </a:t>
            </a:r>
            <a:r>
              <a:rPr lang="ru-RU" sz="1100" dirty="0" smtClean="0"/>
              <a:t>в получении </a:t>
            </a:r>
            <a:r>
              <a:rPr lang="ru-RU" sz="1100" dirty="0"/>
              <a:t>или даче взятки. 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5717" y="5071447"/>
            <a:ext cx="4206176" cy="1446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dirty="0" smtClean="0"/>
              <a:t>Важно обратить внимание на то, что в части 5 ст. 291.1</a:t>
            </a:r>
          </a:p>
          <a:p>
            <a:pPr algn="ctr"/>
            <a:r>
              <a:rPr lang="ru-RU" sz="1100" dirty="0" smtClean="0"/>
              <a:t>УК РФ установлена ответственность за обещание или предложение посредничества во взяточничестве. Санкции, предусмотренные частями первой и пятой ст. 291.1 УК РФ, показывают, что обещание взятки или предложение посредничества во взяточничестве законодательством признаются более опасными, нежели собственно посредничество.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705588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616872"/>
            <a:ext cx="5688632" cy="5052488"/>
          </a:xfrm>
        </p:spPr>
        <p:txBody>
          <a:bodyPr>
            <a:normAutofit fontScale="92500" lnSpcReduction="10000"/>
          </a:bodyPr>
          <a:lstStyle/>
          <a:p>
            <a:pPr marL="64008" indent="0" algn="just">
              <a:buNone/>
            </a:pPr>
            <a:r>
              <a:rPr lang="ru-RU" sz="1200" dirty="0"/>
              <a:t>При разграничении подарка и взятки следует учитывать, что </a:t>
            </a:r>
            <a:r>
              <a:rPr lang="ru-RU" sz="1200" b="1" dirty="0" smtClean="0"/>
              <a:t>подарок</a:t>
            </a:r>
            <a:r>
              <a:rPr lang="ru-RU" sz="1200" dirty="0" smtClean="0"/>
              <a:t> </a:t>
            </a:r>
            <a:r>
              <a:rPr lang="ru-RU" sz="1200" dirty="0"/>
              <a:t>(ст. 572 Гражданского кодекса Российской Федерации) </a:t>
            </a:r>
            <a:r>
              <a:rPr lang="ru-RU" sz="1200" b="1" dirty="0"/>
              <a:t>не предполагает встречного обязательства</a:t>
            </a:r>
            <a:r>
              <a:rPr lang="ru-RU" sz="1200" dirty="0"/>
              <a:t>, то есть лицо получает его не за действия (бездействие), которое оно может осуществить, а как знак уважения и </a:t>
            </a:r>
            <a:r>
              <a:rPr lang="ru-RU" sz="1200" dirty="0" smtClean="0"/>
              <a:t>внимания.</a:t>
            </a:r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dirty="0" smtClean="0"/>
              <a:t>Соответственно </a:t>
            </a:r>
            <a:r>
              <a:rPr lang="ru-RU" sz="1200" dirty="0"/>
              <a:t>и вручающий </a:t>
            </a:r>
            <a:r>
              <a:rPr lang="ru-RU" sz="1200" dirty="0" smtClean="0"/>
              <a:t>подарок </a:t>
            </a:r>
            <a:r>
              <a:rPr lang="ru-RU" sz="1200" dirty="0"/>
              <a:t>не рассчитывает на какие-либо ответные действия (</a:t>
            </a:r>
            <a:r>
              <a:rPr lang="ru-RU" sz="1200" dirty="0" smtClean="0"/>
              <a:t>бездействие</a:t>
            </a:r>
            <a:r>
              <a:rPr lang="ru-RU" sz="1200" dirty="0"/>
              <a:t>) в его интересах со стороны должностного лица в связи с его служебным положением. Передавая подарок, даритель ничего не просит взамен. Взятка никогда не станет подарком. </a:t>
            </a:r>
            <a:endParaRPr lang="ru-RU" sz="1200" dirty="0" smtClean="0"/>
          </a:p>
          <a:p>
            <a:pPr marL="64008" indent="0" algn="just">
              <a:buNone/>
            </a:pPr>
            <a:r>
              <a:rPr lang="ru-RU" sz="1200" b="1" dirty="0" smtClean="0"/>
              <a:t>Взятка отличается </a:t>
            </a:r>
            <a:r>
              <a:rPr lang="ru-RU" sz="1200" b="1" dirty="0"/>
              <a:t>от подарка целью — она дается за конкретное действие либо бездействие</a:t>
            </a:r>
            <a:r>
              <a:rPr lang="ru-RU" sz="1200" dirty="0"/>
              <a:t> по службе (т.е. </a:t>
            </a:r>
            <a:r>
              <a:rPr lang="ru-RU" sz="1200" dirty="0" err="1"/>
              <a:t>несовершение</a:t>
            </a:r>
            <a:r>
              <a:rPr lang="ru-RU" sz="1200" dirty="0"/>
              <a:t> тех действий, которое лицо должно было совершить) или за общее благоприятствование в пользу дающего или представляемых им лиц. Следовательно, </a:t>
            </a:r>
            <a:r>
              <a:rPr lang="ru-RU" sz="1200" dirty="0" smtClean="0"/>
              <a:t>основным </a:t>
            </a:r>
            <a:r>
              <a:rPr lang="ru-RU" sz="1200" dirty="0"/>
              <a:t>признаком, отличающим дарение от взятки, выступает </a:t>
            </a:r>
            <a:r>
              <a:rPr lang="ru-RU" sz="1200" dirty="0" smtClean="0"/>
              <a:t>безвозмездность</a:t>
            </a:r>
            <a:r>
              <a:rPr lang="ru-RU" sz="1200" dirty="0"/>
              <a:t>, то есть за подарок ни в прошлом, ни в настоящем, ни в будущем должностное лицо ничего не делало, не делает и не пред- полагает, что </a:t>
            </a:r>
            <a:r>
              <a:rPr lang="ru-RU" sz="1200" dirty="0" smtClean="0"/>
              <a:t>будет </a:t>
            </a:r>
            <a:r>
              <a:rPr lang="ru-RU" sz="1200" dirty="0"/>
              <a:t>делать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200" dirty="0" smtClean="0"/>
          </a:p>
          <a:p>
            <a:pPr marL="64008" indent="0" algn="just">
              <a:buNone/>
            </a:pPr>
            <a:r>
              <a:rPr lang="ru-RU" sz="1200" dirty="0"/>
              <a:t>Законодателем установлен прямой </a:t>
            </a:r>
            <a:r>
              <a:rPr lang="ru-RU" sz="1200" b="1" dirty="0"/>
              <a:t>запрет на принятие </a:t>
            </a:r>
            <a:r>
              <a:rPr lang="ru-RU" sz="1200" b="1" dirty="0" smtClean="0"/>
              <a:t>чиновником </a:t>
            </a:r>
            <a:r>
              <a:rPr lang="ru-RU" sz="1200" b="1" dirty="0"/>
              <a:t>подарка в связи с должностным положением</a:t>
            </a:r>
            <a:r>
              <a:rPr lang="ru-RU" sz="1200" dirty="0"/>
              <a:t>, когда подарок дарится только потому, что чиновник занимает определенную </a:t>
            </a:r>
            <a:r>
              <a:rPr lang="ru-RU" sz="1200" dirty="0" smtClean="0"/>
              <a:t>должность </a:t>
            </a:r>
            <a:r>
              <a:rPr lang="ru-RU" sz="1200" dirty="0"/>
              <a:t>(п. 6 ч. 1 ст. 17 Федерального закона «О государственной </a:t>
            </a:r>
            <a:r>
              <a:rPr lang="ru-RU" sz="1200" dirty="0" smtClean="0"/>
              <a:t>гражданской </a:t>
            </a:r>
            <a:r>
              <a:rPr lang="ru-RU" sz="1200" dirty="0"/>
              <a:t>службе Российской Федерации»). Если должностное лицо не может отказаться от подарка (протокольные мероприятия, </a:t>
            </a:r>
            <a:r>
              <a:rPr lang="ru-RU" sz="1200" dirty="0" smtClean="0"/>
              <a:t>служебные </a:t>
            </a:r>
            <a:r>
              <a:rPr lang="ru-RU" sz="1200" dirty="0"/>
              <a:t>командировки и другие официальные мероприятия), то, приняв подарок, он должен передать его по акту в государственный орган, в котором он замещает должность гражданской службы. Исключение установлено только для подарка на сумму до 3 000 рублей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6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90766"/>
            <a:ext cx="54006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/>
              <a:t>Применительно ко всем преступлениям,</a:t>
            </a:r>
          </a:p>
          <a:p>
            <a:pPr algn="ctr"/>
            <a:r>
              <a:rPr lang="ru-RU" sz="1400" dirty="0"/>
              <a:t>охватываемым понятием взяточничества, </a:t>
            </a:r>
            <a:r>
              <a:rPr lang="ru-RU" sz="1400" dirty="0" smtClean="0"/>
              <a:t>важным является </a:t>
            </a:r>
            <a:r>
              <a:rPr lang="ru-RU" sz="1400" b="1" dirty="0"/>
              <a:t>вопрос о разнице между </a:t>
            </a:r>
            <a:r>
              <a:rPr lang="ru-RU" sz="1400" b="1" dirty="0" smtClean="0"/>
              <a:t>подарком в </a:t>
            </a:r>
            <a:r>
              <a:rPr lang="ru-RU" sz="1400" b="1" dirty="0"/>
              <a:t>знак благодарности и взяткой.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2276872"/>
            <a:ext cx="2555776" cy="32316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/>
              <a:t>ВАЖНО ЗНАТЬ, что передача чиновнику в </a:t>
            </a:r>
            <a:r>
              <a:rPr lang="ru-RU" sz="1200" dirty="0" smtClean="0"/>
              <a:t>связи с </a:t>
            </a:r>
            <a:r>
              <a:rPr lang="ru-RU" sz="1200" dirty="0"/>
              <a:t>должностным положением денег в любом случае</a:t>
            </a:r>
          </a:p>
          <a:p>
            <a:r>
              <a:rPr lang="ru-RU" sz="1200" dirty="0"/>
              <a:t>не будет рассматриваться как подарок. Опасность</a:t>
            </a:r>
          </a:p>
          <a:p>
            <a:pPr algn="ctr"/>
            <a:r>
              <a:rPr lang="ru-RU" sz="1200" dirty="0"/>
              <a:t>таких действий заключается в том, что </a:t>
            </a:r>
            <a:r>
              <a:rPr lang="ru-RU" sz="1200" b="1" dirty="0"/>
              <a:t>у </a:t>
            </a:r>
            <a:r>
              <a:rPr lang="ru-RU" sz="1200" b="1" dirty="0" err="1"/>
              <a:t>ст.ст</a:t>
            </a:r>
            <a:r>
              <a:rPr lang="ru-RU" sz="1200" b="1" dirty="0"/>
              <a:t>. </a:t>
            </a:r>
            <a:r>
              <a:rPr lang="ru-RU" sz="1200" b="1" dirty="0" smtClean="0"/>
              <a:t>290 и </a:t>
            </a:r>
            <a:r>
              <a:rPr lang="ru-RU" sz="1200" b="1" dirty="0"/>
              <a:t>291, 291.1. УК РФ формально нет нижнего </a:t>
            </a:r>
            <a:r>
              <a:rPr lang="ru-RU" sz="1200" b="1" dirty="0" smtClean="0"/>
              <a:t>порога размера </a:t>
            </a:r>
            <a:r>
              <a:rPr lang="ru-RU" sz="1200" b="1" dirty="0"/>
              <a:t>взятки</a:t>
            </a:r>
            <a:r>
              <a:rPr lang="ru-RU" sz="1200" dirty="0"/>
              <a:t>. Законодатель устанавливает </a:t>
            </a:r>
            <a:r>
              <a:rPr lang="ru-RU" sz="1200" dirty="0" smtClean="0"/>
              <a:t>четкую </a:t>
            </a:r>
            <a:r>
              <a:rPr lang="ru-RU" sz="1200" dirty="0"/>
              <a:t>классификацию видов взяток – в </a:t>
            </a:r>
            <a:r>
              <a:rPr lang="ru-RU" sz="1200" dirty="0" smtClean="0"/>
              <a:t>зависимости от </a:t>
            </a:r>
            <a:r>
              <a:rPr lang="ru-RU" sz="1200" dirty="0"/>
              <a:t>их размера. </a:t>
            </a:r>
            <a:endParaRPr lang="ru-RU" sz="1200" dirty="0" smtClean="0"/>
          </a:p>
          <a:p>
            <a:pPr algn="ctr"/>
            <a:r>
              <a:rPr lang="ru-RU" sz="1200" b="1" dirty="0" smtClean="0"/>
              <a:t>«</a:t>
            </a:r>
            <a:r>
              <a:rPr lang="ru-RU" sz="1200" b="1" dirty="0"/>
              <a:t>Минимальной» считается взятка </a:t>
            </a:r>
            <a:r>
              <a:rPr lang="ru-RU" sz="1200" b="1" dirty="0" smtClean="0"/>
              <a:t>до 25 </a:t>
            </a:r>
            <a:r>
              <a:rPr lang="ru-RU" sz="1200" b="1" dirty="0"/>
              <a:t>тысяч рублей. </a:t>
            </a:r>
          </a:p>
        </p:txBody>
      </p:sp>
    </p:spTree>
    <p:extLst>
      <p:ext uri="{BB962C8B-B14F-4D97-AF65-F5344CB8AC3E}">
        <p14:creationId xmlns:p14="http://schemas.microsoft.com/office/powerpoint/2010/main" xmlns="" val="3412857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548680"/>
            <a:ext cx="5688632" cy="5112568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400" dirty="0"/>
              <a:t>В том случае, если указанное лицо получило ценности за </a:t>
            </a:r>
            <a:r>
              <a:rPr lang="ru-RU" sz="1400" dirty="0" smtClean="0"/>
              <a:t>совершение </a:t>
            </a:r>
            <a:r>
              <a:rPr lang="ru-RU" sz="1400" dirty="0"/>
              <a:t>действий (бездействие), которые в действительности </a:t>
            </a:r>
            <a:r>
              <a:rPr lang="ru-RU" sz="1400" dirty="0" smtClean="0"/>
              <a:t>оно не </a:t>
            </a:r>
            <a:r>
              <a:rPr lang="ru-RU" sz="1400" dirty="0"/>
              <a:t>может осуществить ввиду отсутствия служебных полномочий </a:t>
            </a:r>
            <a:r>
              <a:rPr lang="ru-RU" sz="1400" dirty="0" smtClean="0"/>
              <a:t>и невозможности </a:t>
            </a:r>
            <a:r>
              <a:rPr lang="ru-RU" sz="1400" dirty="0"/>
              <a:t>использовать свое служебное положение, такие </a:t>
            </a:r>
            <a:r>
              <a:rPr lang="ru-RU" sz="1400" dirty="0" smtClean="0"/>
              <a:t>действия </a:t>
            </a:r>
            <a:r>
              <a:rPr lang="ru-RU" sz="1400" dirty="0"/>
              <a:t>при наличии умысла на приобретение ценностей следует </a:t>
            </a:r>
            <a:r>
              <a:rPr lang="ru-RU" sz="1400" dirty="0" smtClean="0"/>
              <a:t>квалифицировать </a:t>
            </a:r>
            <a:r>
              <a:rPr lang="ru-RU" sz="1400" dirty="0"/>
              <a:t>как </a:t>
            </a:r>
            <a:r>
              <a:rPr lang="ru-RU" sz="1400" b="1" dirty="0"/>
              <a:t>мошенничество, совершенное лицом с </a:t>
            </a:r>
            <a:r>
              <a:rPr lang="ru-RU" sz="1400" b="1" dirty="0" smtClean="0"/>
              <a:t>использованием </a:t>
            </a:r>
            <a:r>
              <a:rPr lang="ru-RU" sz="1400" b="1" dirty="0"/>
              <a:t>своего </a:t>
            </a:r>
            <a:r>
              <a:rPr lang="ru-RU" sz="1400" b="1" dirty="0" smtClean="0"/>
              <a:t>служебного </a:t>
            </a:r>
            <a:r>
              <a:rPr lang="ru-RU" sz="1400" b="1" dirty="0"/>
              <a:t>положения </a:t>
            </a:r>
            <a:r>
              <a:rPr lang="ru-RU" sz="1400" dirty="0"/>
              <a:t>(ч. 3 ст. 159 УК РФ</a:t>
            </a:r>
            <a:r>
              <a:rPr lang="ru-RU" sz="1400" dirty="0" smtClean="0"/>
              <a:t>).</a:t>
            </a:r>
          </a:p>
          <a:p>
            <a:pPr marL="64008" indent="0" algn="just">
              <a:buNone/>
            </a:pPr>
            <a:endParaRPr lang="ru-RU" sz="1400" dirty="0"/>
          </a:p>
          <a:p>
            <a:pPr marL="64008" indent="0" algn="just">
              <a:buNone/>
            </a:pPr>
            <a:r>
              <a:rPr lang="ru-RU" sz="1400" dirty="0"/>
              <a:t>Как мошенничество следует квалифицировать действия </a:t>
            </a:r>
            <a:r>
              <a:rPr lang="ru-RU" sz="1400" dirty="0" smtClean="0"/>
              <a:t>лица, получившего </a:t>
            </a:r>
            <a:r>
              <a:rPr lang="ru-RU" sz="1400" dirty="0"/>
              <a:t>ценности якобы для передачи должностному лицу </a:t>
            </a:r>
            <a:r>
              <a:rPr lang="ru-RU" sz="1400" dirty="0" smtClean="0"/>
              <a:t>или лицу</a:t>
            </a:r>
            <a:r>
              <a:rPr lang="ru-RU" sz="1400" dirty="0"/>
              <a:t>, выполняющему управленческие функции в коммерческой </a:t>
            </a:r>
            <a:r>
              <a:rPr lang="ru-RU" sz="1400" dirty="0" smtClean="0"/>
              <a:t>или иной </a:t>
            </a:r>
            <a:r>
              <a:rPr lang="ru-RU" sz="1400" dirty="0"/>
              <a:t>организации, в качестве взятки либо предмета </a:t>
            </a:r>
            <a:r>
              <a:rPr lang="ru-RU" sz="1400" dirty="0" smtClean="0"/>
              <a:t>коммерческого </a:t>
            </a:r>
            <a:r>
              <a:rPr lang="ru-RU" sz="1400" dirty="0"/>
              <a:t>подкупа, однако заведомо не намеревавшегося исполнять </a:t>
            </a:r>
            <a:r>
              <a:rPr lang="ru-RU" sz="1400" dirty="0" smtClean="0"/>
              <a:t>свое обещание </a:t>
            </a:r>
            <a:r>
              <a:rPr lang="ru-RU" sz="1400" dirty="0"/>
              <a:t>и обратившего эти ценности в свою пользу. </a:t>
            </a:r>
            <a:endParaRPr lang="ru-RU" sz="1400" dirty="0" smtClean="0"/>
          </a:p>
          <a:p>
            <a:pPr marL="64008" indent="0" algn="just">
              <a:buNone/>
            </a:pPr>
            <a:endParaRPr lang="ru-RU" sz="1400" dirty="0" smtClean="0"/>
          </a:p>
          <a:p>
            <a:pPr marL="64008" indent="0" algn="just">
              <a:buNone/>
            </a:pPr>
            <a:r>
              <a:rPr lang="ru-RU" sz="1400" dirty="0" smtClean="0"/>
              <a:t>Владелец </a:t>
            </a:r>
            <a:r>
              <a:rPr lang="ru-RU" sz="1400" dirty="0"/>
              <a:t>переданных ему ценностей в указанных случаях несет </a:t>
            </a:r>
            <a:r>
              <a:rPr lang="ru-RU" sz="1400" dirty="0" smtClean="0"/>
              <a:t>ответственность </a:t>
            </a:r>
            <a:r>
              <a:rPr lang="ru-RU" sz="1400" dirty="0"/>
              <a:t>за </a:t>
            </a:r>
            <a:r>
              <a:rPr lang="ru-RU" sz="1400" b="1" dirty="0"/>
              <a:t>покушение на дачу взятки или коммерческий подкуп.</a:t>
            </a:r>
          </a:p>
          <a:p>
            <a:pPr marL="64008" indent="0" algn="just">
              <a:buNone/>
            </a:pPr>
            <a:endParaRPr lang="ru-RU" sz="16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1124744"/>
            <a:ext cx="2304256" cy="28007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dirty="0"/>
              <a:t>Важно отметить, что преступление в виде взятки </a:t>
            </a:r>
            <a:r>
              <a:rPr lang="ru-RU" sz="1100" dirty="0" smtClean="0"/>
              <a:t>отсутствует </a:t>
            </a:r>
            <a:r>
              <a:rPr lang="ru-RU" sz="1100" dirty="0"/>
              <a:t>в случае принятия должностным лицом денег, услуг имущественного характера и </a:t>
            </a:r>
            <a:r>
              <a:rPr lang="ru-RU" sz="1100" dirty="0" smtClean="0"/>
              <a:t>т.п. </a:t>
            </a:r>
            <a:r>
              <a:rPr lang="ru-RU" sz="1100" dirty="0"/>
              <a:t>за совершение действий, хотя и связанных с исполнением его профессиональных </a:t>
            </a:r>
            <a:r>
              <a:rPr lang="ru-RU" sz="1100" dirty="0" smtClean="0"/>
              <a:t>обязанностей</a:t>
            </a:r>
            <a:r>
              <a:rPr lang="ru-RU" sz="1100" dirty="0"/>
              <a:t>, но при этом не относящихся к полномочиям представителя власти, организационно-распорядительным либо административно- хозяйственным функциям.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xmlns="" val="675169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КОММЕРЧЕСКИЙ ПОДКУП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616872"/>
            <a:ext cx="6048672" cy="4901212"/>
          </a:xfrm>
        </p:spPr>
        <p:txBody>
          <a:bodyPr>
            <a:normAutofit fontScale="92500" lnSpcReduction="20000"/>
          </a:bodyPr>
          <a:lstStyle/>
          <a:p>
            <a:pPr marL="64008" indent="0" algn="just">
              <a:buNone/>
            </a:pPr>
            <a:r>
              <a:rPr lang="ru-RU" sz="1200" dirty="0"/>
              <a:t>По своей социальной природе коммерческий подкуп имеет </a:t>
            </a:r>
            <a:r>
              <a:rPr lang="ru-RU" sz="1200" dirty="0" smtClean="0"/>
              <a:t>большое сходство </a:t>
            </a:r>
            <a:r>
              <a:rPr lang="ru-RU" sz="1200" dirty="0"/>
              <a:t>с составами дачи и получения взятки. Вместе с тем, </a:t>
            </a:r>
            <a:r>
              <a:rPr lang="ru-RU" sz="1200" dirty="0" smtClean="0"/>
              <a:t>данный </a:t>
            </a:r>
            <a:r>
              <a:rPr lang="ru-RU" sz="1200" dirty="0"/>
              <a:t>вид дачи-получения незаконного вознаграждения </a:t>
            </a:r>
            <a:r>
              <a:rPr lang="ru-RU" sz="1200" dirty="0" smtClean="0"/>
              <a:t>совершается вне </a:t>
            </a:r>
            <a:r>
              <a:rPr lang="ru-RU" sz="1200" dirty="0"/>
              <a:t>системы органов государственной власти, гражданами, не </a:t>
            </a:r>
            <a:r>
              <a:rPr lang="ru-RU" sz="1200" dirty="0" smtClean="0"/>
              <a:t>имеющими </a:t>
            </a:r>
            <a:r>
              <a:rPr lang="ru-RU" sz="1200" dirty="0"/>
              <a:t>статуса должностных лиц, что определяет многие </a:t>
            </a:r>
            <a:r>
              <a:rPr lang="ru-RU" sz="1200" dirty="0" smtClean="0"/>
              <a:t>особенности данного </a:t>
            </a:r>
            <a:r>
              <a:rPr lang="ru-RU" sz="1200" dirty="0"/>
              <a:t>состава преступления.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dirty="0" smtClean="0"/>
              <a:t>Ответственность </a:t>
            </a:r>
            <a:r>
              <a:rPr lang="ru-RU" sz="1200" dirty="0"/>
              <a:t>за такие </a:t>
            </a:r>
            <a:r>
              <a:rPr lang="ru-RU" sz="1200" dirty="0" smtClean="0"/>
              <a:t>действия регламентирована </a:t>
            </a:r>
            <a:r>
              <a:rPr lang="ru-RU" sz="1200" dirty="0"/>
              <a:t>в ст. 204 УК РФ. </a:t>
            </a:r>
            <a:r>
              <a:rPr lang="ru-RU" sz="1200" b="1" dirty="0"/>
              <a:t>Ответственность возлагается </a:t>
            </a:r>
            <a:r>
              <a:rPr lang="ru-RU" sz="1200" b="1" dirty="0" smtClean="0"/>
              <a:t>на лицо</a:t>
            </a:r>
            <a:r>
              <a:rPr lang="ru-RU" sz="1200" b="1" dirty="0"/>
              <a:t>, выполняющее управленческие функции. </a:t>
            </a:r>
            <a:endParaRPr lang="ru-RU" sz="1200" b="1" dirty="0" smtClean="0"/>
          </a:p>
          <a:p>
            <a:pPr marL="64008" indent="0" algn="just">
              <a:buNone/>
            </a:pPr>
            <a:endParaRPr lang="ru-RU" sz="1200" b="1" dirty="0" smtClean="0"/>
          </a:p>
          <a:p>
            <a:pPr marL="64008" indent="0" algn="just">
              <a:buNone/>
            </a:pPr>
            <a:r>
              <a:rPr lang="ru-RU" sz="1200" dirty="0"/>
              <a:t>Согласно норме ст. 204 УК РФ коммерческий подкуп </a:t>
            </a:r>
            <a:r>
              <a:rPr lang="ru-RU" sz="1200" dirty="0" smtClean="0"/>
              <a:t>образуют </a:t>
            </a:r>
            <a:r>
              <a:rPr lang="ru-RU" sz="1200" dirty="0"/>
              <a:t>собой различные действия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dirty="0"/>
              <a:t>Во-первых, это незаконная передача лицу, </a:t>
            </a:r>
            <a:r>
              <a:rPr lang="ru-RU" sz="1200" dirty="0" smtClean="0"/>
              <a:t>выполняющему управленческие </a:t>
            </a:r>
            <a:r>
              <a:rPr lang="ru-RU" sz="1200" dirty="0"/>
              <a:t>функции в коммерческой или иной </a:t>
            </a:r>
            <a:r>
              <a:rPr lang="ru-RU" sz="1200" dirty="0" smtClean="0"/>
              <a:t>организации, денег</a:t>
            </a:r>
            <a:r>
              <a:rPr lang="ru-RU" sz="1200" dirty="0"/>
              <a:t>, ценных бумаг, иного имущества, оказание ему услуг </a:t>
            </a:r>
            <a:r>
              <a:rPr lang="ru-RU" sz="1200" dirty="0" smtClean="0"/>
              <a:t>имущественного </a:t>
            </a:r>
            <a:r>
              <a:rPr lang="ru-RU" sz="1200" dirty="0"/>
              <a:t>характера, предоставление иных имущественных прав </a:t>
            </a:r>
            <a:r>
              <a:rPr lang="ru-RU" sz="1200" dirty="0" smtClean="0"/>
              <a:t>за совершение </a:t>
            </a:r>
            <a:r>
              <a:rPr lang="ru-RU" sz="1200" dirty="0"/>
              <a:t>действий (бездействие)в интересах дающего в связи </a:t>
            </a:r>
            <a:r>
              <a:rPr lang="ru-RU" sz="1200" dirty="0" smtClean="0"/>
              <a:t>с занимаемым </a:t>
            </a:r>
            <a:r>
              <a:rPr lang="ru-RU" sz="1200" dirty="0"/>
              <a:t>этим лицом служебным положением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dirty="0"/>
              <a:t>Во-вторых, незаконное получение лицом, выполняющим </a:t>
            </a:r>
            <a:r>
              <a:rPr lang="ru-RU" sz="1200" dirty="0" smtClean="0"/>
              <a:t>управленческие </a:t>
            </a:r>
            <a:r>
              <a:rPr lang="ru-RU" sz="1200" dirty="0"/>
              <a:t>функции в коммерческой или иной организации, </a:t>
            </a:r>
            <a:r>
              <a:rPr lang="ru-RU" sz="1200" dirty="0" smtClean="0"/>
              <a:t>денег, ценных </a:t>
            </a:r>
            <a:r>
              <a:rPr lang="ru-RU" sz="1200" dirty="0"/>
              <a:t>бумаг, иного имущества, а равно незаконное </a:t>
            </a:r>
            <a:r>
              <a:rPr lang="ru-RU" sz="1200" dirty="0" smtClean="0"/>
              <a:t>пользование услугами </a:t>
            </a:r>
            <a:r>
              <a:rPr lang="ru-RU" sz="1200" dirty="0"/>
              <a:t>имущественного характера или другими </a:t>
            </a:r>
            <a:r>
              <a:rPr lang="ru-RU" sz="1200" dirty="0" smtClean="0"/>
              <a:t>имущественными правами </a:t>
            </a:r>
            <a:r>
              <a:rPr lang="ru-RU" sz="1200" dirty="0"/>
              <a:t>за совершение действий (бездействие) в интересах </a:t>
            </a:r>
            <a:r>
              <a:rPr lang="ru-RU" sz="1200" dirty="0" smtClean="0"/>
              <a:t>дающего в </a:t>
            </a:r>
            <a:r>
              <a:rPr lang="ru-RU" sz="1200" dirty="0"/>
              <a:t>связи с занимаемым этим лицом служебным положением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dirty="0" smtClean="0"/>
              <a:t>Применительно </a:t>
            </a:r>
            <a:r>
              <a:rPr lang="ru-RU" sz="1200" dirty="0"/>
              <a:t>к этому деянию законодатель тоже </a:t>
            </a:r>
            <a:r>
              <a:rPr lang="ru-RU" sz="1200" dirty="0" smtClean="0"/>
              <a:t>предусмотрел </a:t>
            </a:r>
            <a:r>
              <a:rPr lang="ru-RU" sz="1200" dirty="0"/>
              <a:t>поощрительную норму, согласно которой лицо, совершившее </a:t>
            </a:r>
            <a:r>
              <a:rPr lang="ru-RU" sz="1200" dirty="0" smtClean="0"/>
              <a:t>деяния </a:t>
            </a:r>
            <a:r>
              <a:rPr lang="ru-RU" sz="1200" dirty="0"/>
              <a:t>в виде коммерческого подкупа, освобождается от </a:t>
            </a:r>
            <a:r>
              <a:rPr lang="ru-RU" sz="1200" dirty="0" smtClean="0"/>
              <a:t>уголовной ответственности</a:t>
            </a:r>
            <a:r>
              <a:rPr lang="ru-RU" sz="1200" dirty="0"/>
              <a:t>, если оно активно способствовало раскрытию </a:t>
            </a:r>
            <a:r>
              <a:rPr lang="ru-RU" sz="1200" dirty="0" smtClean="0"/>
              <a:t>и (или</a:t>
            </a:r>
            <a:r>
              <a:rPr lang="ru-RU" sz="1200" dirty="0"/>
              <a:t>) расследованию преступления и либо в отношении его </a:t>
            </a:r>
            <a:r>
              <a:rPr lang="ru-RU" sz="1200" dirty="0" smtClean="0"/>
              <a:t>имело место </a:t>
            </a:r>
            <a:r>
              <a:rPr lang="ru-RU" sz="1200" dirty="0"/>
              <a:t>вымогательство, либо это лицо добровольно сообщило о </a:t>
            </a:r>
            <a:r>
              <a:rPr lang="ru-RU" sz="1200" dirty="0" smtClean="0"/>
              <a:t>под купе </a:t>
            </a:r>
            <a:r>
              <a:rPr lang="ru-RU" sz="1200" dirty="0"/>
              <a:t>органу, имеющему право возбудить уголовное дело.</a:t>
            </a:r>
            <a:endParaRPr lang="ru-RU" sz="12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1823903"/>
            <a:ext cx="2187644" cy="26314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dirty="0"/>
              <a:t>Наказание: самым мягким наказанием за </a:t>
            </a:r>
            <a:r>
              <a:rPr lang="ru-RU" sz="1100" dirty="0" smtClean="0"/>
              <a:t>коммерческий </a:t>
            </a:r>
            <a:r>
              <a:rPr lang="ru-RU" sz="1100" dirty="0"/>
              <a:t>подкуп является штраф, а самым </a:t>
            </a:r>
            <a:r>
              <a:rPr lang="ru-RU" sz="1100" dirty="0" smtClean="0"/>
              <a:t>суровым </a:t>
            </a:r>
            <a:r>
              <a:rPr lang="ru-RU" sz="1100" dirty="0"/>
              <a:t>— лишение свободы на срок до 12 лет.</a:t>
            </a:r>
          </a:p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За </a:t>
            </a:r>
            <a:r>
              <a:rPr lang="ru-RU" sz="1100" dirty="0"/>
              <a:t>коммерческий подкуп виновный может </a:t>
            </a:r>
            <a:r>
              <a:rPr lang="ru-RU" sz="1100" dirty="0" smtClean="0"/>
              <a:t>быть лишен </a:t>
            </a:r>
            <a:r>
              <a:rPr lang="ru-RU" sz="1100" dirty="0"/>
              <a:t>права занимать определенные </a:t>
            </a:r>
            <a:r>
              <a:rPr lang="ru-RU" sz="1100" dirty="0" smtClean="0"/>
              <a:t>должности или </a:t>
            </a:r>
            <a:r>
              <a:rPr lang="ru-RU" sz="1100" dirty="0"/>
              <a:t>заниматься определенной </a:t>
            </a:r>
            <a:r>
              <a:rPr lang="ru-RU" sz="1100" dirty="0" smtClean="0"/>
              <a:t> деятельностью на срок </a:t>
            </a:r>
            <a:r>
              <a:rPr lang="ru-RU" sz="1100" dirty="0"/>
              <a:t>до трех лет.</a:t>
            </a:r>
          </a:p>
        </p:txBody>
      </p:sp>
    </p:spTree>
    <p:extLst>
      <p:ext uri="{BB962C8B-B14F-4D97-AF65-F5344CB8AC3E}">
        <p14:creationId xmlns:p14="http://schemas.microsoft.com/office/powerpoint/2010/main" xmlns="" val="381513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СЛУЖЕБНЫЙ ПОДЛОГ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616872"/>
            <a:ext cx="6048672" cy="4901212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200" dirty="0"/>
              <a:t>Служебным подлогом (ст. 292 УК РФ) является </a:t>
            </a:r>
            <a:r>
              <a:rPr lang="ru-RU" sz="1200" dirty="0" smtClean="0"/>
              <a:t>внесение должностным </a:t>
            </a:r>
            <a:r>
              <a:rPr lang="ru-RU" sz="1200" dirty="0"/>
              <a:t>лицом, а также государственным служащим или </a:t>
            </a:r>
            <a:r>
              <a:rPr lang="ru-RU" sz="1200" dirty="0" smtClean="0"/>
              <a:t>служащим </a:t>
            </a:r>
            <a:r>
              <a:rPr lang="ru-RU" sz="1200" dirty="0"/>
              <a:t>органа местного самоуправления, не являющимся </a:t>
            </a:r>
            <a:r>
              <a:rPr lang="ru-RU" sz="1200" dirty="0" smtClean="0"/>
              <a:t>должностным </a:t>
            </a:r>
            <a:r>
              <a:rPr lang="ru-RU" sz="1200" dirty="0"/>
              <a:t>лицом, в официальные документы заведомо ложных сведений, </a:t>
            </a:r>
            <a:r>
              <a:rPr lang="ru-RU" sz="1200" dirty="0" smtClean="0"/>
              <a:t>а равно </a:t>
            </a:r>
            <a:r>
              <a:rPr lang="ru-RU" sz="1200" dirty="0"/>
              <a:t>внесение в указанные документы исправлений, </a:t>
            </a:r>
            <a:r>
              <a:rPr lang="ru-RU" sz="1200" dirty="0" smtClean="0"/>
              <a:t>искажающих их </a:t>
            </a:r>
            <a:r>
              <a:rPr lang="ru-RU" sz="1200" dirty="0"/>
              <a:t>действительное содержание, если эти деяния совершены из </a:t>
            </a:r>
            <a:r>
              <a:rPr lang="ru-RU" sz="1200" dirty="0" smtClean="0"/>
              <a:t>корыстной </a:t>
            </a:r>
            <a:r>
              <a:rPr lang="ru-RU" sz="1200" dirty="0"/>
              <a:t>или иной личной заинтересованности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b="1" dirty="0" smtClean="0"/>
              <a:t>Официальным </a:t>
            </a:r>
            <a:r>
              <a:rPr lang="ru-RU" sz="1200" b="1" dirty="0"/>
              <a:t>документом</a:t>
            </a:r>
            <a:r>
              <a:rPr lang="ru-RU" sz="1200" dirty="0"/>
              <a:t>, о котором говорится в норме ст.</a:t>
            </a:r>
          </a:p>
          <a:p>
            <a:pPr marL="64008" indent="0" algn="just">
              <a:buNone/>
            </a:pPr>
            <a:r>
              <a:rPr lang="ru-RU" sz="1200" dirty="0"/>
              <a:t>292 УК РФ, является документ, удостоверяющий факты, влекущие</a:t>
            </a:r>
          </a:p>
          <a:p>
            <a:pPr marL="64008" indent="0" algn="just">
              <a:buNone/>
            </a:pPr>
            <a:r>
              <a:rPr lang="ru-RU" sz="1200" dirty="0"/>
              <a:t>юридические последствия в виде предоставления или лишения прав,</a:t>
            </a:r>
          </a:p>
          <a:p>
            <a:pPr marL="64008" indent="0" algn="just">
              <a:buNone/>
            </a:pPr>
            <a:r>
              <a:rPr lang="ru-RU" sz="1200" dirty="0"/>
              <a:t>возложения или освобождения от обязанностей, изменения объема</a:t>
            </a:r>
          </a:p>
          <a:p>
            <a:pPr marL="64008" indent="0" algn="just">
              <a:buNone/>
            </a:pPr>
            <a:r>
              <a:rPr lang="ru-RU" sz="1200" dirty="0"/>
              <a:t>прав и обязанностей. Это — листки временной нетрудоспособности,</a:t>
            </a:r>
          </a:p>
          <a:p>
            <a:pPr marL="64008" indent="0" algn="just">
              <a:buNone/>
            </a:pPr>
            <a:r>
              <a:rPr lang="ru-RU" sz="1200" dirty="0"/>
              <a:t>медицинские книжки, </a:t>
            </a:r>
            <a:r>
              <a:rPr lang="ru-RU" sz="1200" b="1" dirty="0"/>
              <a:t>экзаменационные ведомости, зачетные </a:t>
            </a:r>
            <a:r>
              <a:rPr lang="ru-RU" sz="1200" b="1" dirty="0" smtClean="0"/>
              <a:t>книжки</a:t>
            </a:r>
            <a:r>
              <a:rPr lang="ru-RU" sz="1200" b="1" dirty="0"/>
              <a:t>, </a:t>
            </a:r>
            <a:r>
              <a:rPr lang="ru-RU" sz="1200" dirty="0"/>
              <a:t>справки о заработной плате, протоколы комиссий по </a:t>
            </a:r>
            <a:r>
              <a:rPr lang="ru-RU" sz="1200" dirty="0" smtClean="0"/>
              <a:t>осуществлению </a:t>
            </a:r>
            <a:r>
              <a:rPr lang="ru-RU" sz="1200" dirty="0"/>
              <a:t>закупок, свидетельства о регистрации автомобиля и т.п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200" dirty="0" smtClean="0"/>
          </a:p>
          <a:p>
            <a:pPr marL="64008" indent="0" algn="just">
              <a:buNone/>
            </a:pPr>
            <a:r>
              <a:rPr lang="ru-RU" sz="1200" dirty="0"/>
              <a:t>Под внесением заведомо ложных сведений, исправлений </a:t>
            </a:r>
            <a:r>
              <a:rPr lang="ru-RU" sz="1200" dirty="0" smtClean="0"/>
              <a:t>признается </a:t>
            </a:r>
            <a:r>
              <a:rPr lang="ru-RU" sz="1200" dirty="0"/>
              <a:t>отражение заведомо не соответствующих </a:t>
            </a:r>
            <a:r>
              <a:rPr lang="ru-RU" sz="1200" dirty="0" smtClean="0"/>
              <a:t>действительности фактов </a:t>
            </a:r>
            <a:r>
              <a:rPr lang="ru-RU" sz="1200" dirty="0"/>
              <a:t>как в уже существующих официальных документах, так и </a:t>
            </a:r>
            <a:r>
              <a:rPr lang="ru-RU" sz="1200" dirty="0" smtClean="0"/>
              <a:t>путем </a:t>
            </a:r>
            <a:r>
              <a:rPr lang="ru-RU" sz="1200" dirty="0"/>
              <a:t>изготовления нового документа, в том числе с </a:t>
            </a:r>
            <a:r>
              <a:rPr lang="ru-RU" sz="1200" dirty="0" smtClean="0"/>
              <a:t>использованием бланка </a:t>
            </a:r>
            <a:r>
              <a:rPr lang="ru-RU" sz="1200" dirty="0"/>
              <a:t>соответствующего документа</a:t>
            </a:r>
          </a:p>
          <a:p>
            <a:pPr marL="64008" indent="0" algn="just">
              <a:buNone/>
            </a:pPr>
            <a:endParaRPr lang="ru-RU" sz="12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876256" y="1823903"/>
            <a:ext cx="1899612" cy="28007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dirty="0"/>
              <a:t>Наказание: самым мягким наказанием за </a:t>
            </a:r>
            <a:r>
              <a:rPr lang="ru-RU" sz="1100" dirty="0" smtClean="0"/>
              <a:t>служебный </a:t>
            </a:r>
            <a:r>
              <a:rPr lang="ru-RU" sz="1100" dirty="0"/>
              <a:t>подлог является штраф, а самым </a:t>
            </a:r>
            <a:r>
              <a:rPr lang="ru-RU" sz="1100" dirty="0" smtClean="0"/>
              <a:t>суровым </a:t>
            </a:r>
            <a:r>
              <a:rPr lang="ru-RU" sz="1100" dirty="0"/>
              <a:t>— лишение свободы на срок до четырех лет с</a:t>
            </a:r>
          </a:p>
          <a:p>
            <a:pPr algn="ctr"/>
            <a:r>
              <a:rPr lang="ru-RU" sz="1100" dirty="0"/>
              <a:t>лишением права занимать определенные </a:t>
            </a:r>
            <a:r>
              <a:rPr lang="ru-RU" sz="1100" dirty="0" smtClean="0"/>
              <a:t>должности </a:t>
            </a:r>
            <a:r>
              <a:rPr lang="ru-RU" sz="1100" dirty="0"/>
              <a:t>или заниматься определенной деятельностью</a:t>
            </a:r>
          </a:p>
          <a:p>
            <a:pPr algn="ctr"/>
            <a:r>
              <a:rPr lang="ru-RU" sz="1100" dirty="0"/>
              <a:t>на срок до трех лет или без такового. </a:t>
            </a:r>
          </a:p>
        </p:txBody>
      </p:sp>
    </p:spTree>
    <p:extLst>
      <p:ext uri="{BB962C8B-B14F-4D97-AF65-F5344CB8AC3E}">
        <p14:creationId xmlns:p14="http://schemas.microsoft.com/office/powerpoint/2010/main" xmlns="" val="2624776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ПРОВОКАЦИЯ ВЗЯТКИ ЛИБО КОММЕРЧЕСКОГО ПОДКУПА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616872"/>
            <a:ext cx="5040560" cy="4901212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200" dirty="0" smtClean="0"/>
              <a:t>Провокацией </a:t>
            </a:r>
            <a:r>
              <a:rPr lang="ru-RU" sz="1200" dirty="0"/>
              <a:t>взятки либо коммерческого подкупа согласно ст.304 </a:t>
            </a:r>
            <a:r>
              <a:rPr lang="ru-RU" sz="1200" dirty="0" smtClean="0"/>
              <a:t>УК РФ </a:t>
            </a:r>
            <a:r>
              <a:rPr lang="ru-RU" sz="1200" dirty="0"/>
              <a:t>признается передача должностному лицу либо лицу, </a:t>
            </a:r>
            <a:r>
              <a:rPr lang="ru-RU" sz="1200" dirty="0" smtClean="0"/>
              <a:t>выполняющему </a:t>
            </a:r>
            <a:r>
              <a:rPr lang="ru-RU" sz="1200" dirty="0"/>
              <a:t>управленческие функции в коммерческих или иных </a:t>
            </a:r>
            <a:r>
              <a:rPr lang="ru-RU" sz="1200" dirty="0" smtClean="0"/>
              <a:t>организациях, без </a:t>
            </a:r>
            <a:r>
              <a:rPr lang="ru-RU" sz="1200" dirty="0"/>
              <a:t>его согласия денег, ценных бумаг, иного имущества или </a:t>
            </a:r>
            <a:r>
              <a:rPr lang="ru-RU" sz="1200" dirty="0" smtClean="0"/>
              <a:t>оказания ему </a:t>
            </a:r>
            <a:r>
              <a:rPr lang="ru-RU" sz="1200" dirty="0"/>
              <a:t>услуг имущественного характера в целях искусственного </a:t>
            </a:r>
            <a:r>
              <a:rPr lang="ru-RU" sz="1200" dirty="0" smtClean="0"/>
              <a:t>создания </a:t>
            </a:r>
            <a:r>
              <a:rPr lang="ru-RU" sz="1200" dirty="0"/>
              <a:t>доказательств совершения преступления либо шантажа</a:t>
            </a:r>
            <a:r>
              <a:rPr lang="ru-RU" sz="1200" dirty="0" smtClean="0"/>
              <a:t>.</a:t>
            </a:r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dirty="0"/>
              <a:t>Важно знать, что, поскольку провокация взятки либо </a:t>
            </a:r>
            <a:r>
              <a:rPr lang="ru-RU" sz="1200" dirty="0" smtClean="0"/>
              <a:t>коммерческого </a:t>
            </a:r>
            <a:r>
              <a:rPr lang="ru-RU" sz="1200" dirty="0"/>
              <a:t>подкупа совершается </a:t>
            </a:r>
            <a:r>
              <a:rPr lang="ru-RU" sz="1200" b="1" dirty="0"/>
              <a:t>без ведома </a:t>
            </a:r>
            <a:r>
              <a:rPr lang="ru-RU" sz="1200" b="1" dirty="0" smtClean="0"/>
              <a:t>должностного лица </a:t>
            </a:r>
            <a:r>
              <a:rPr lang="ru-RU" sz="1200" b="1" dirty="0"/>
              <a:t>или лица, выполняющего управленческие </a:t>
            </a:r>
            <a:r>
              <a:rPr lang="ru-RU" sz="1200" b="1" dirty="0" smtClean="0"/>
              <a:t>функции, указанные </a:t>
            </a:r>
            <a:r>
              <a:rPr lang="ru-RU" sz="1200" b="1" dirty="0"/>
              <a:t>лица не подлежат уголовной ответственности за </a:t>
            </a:r>
            <a:r>
              <a:rPr lang="ru-RU" sz="1200" b="1" dirty="0" smtClean="0"/>
              <a:t>получение </a:t>
            </a:r>
            <a:r>
              <a:rPr lang="ru-RU" sz="1200" b="1" dirty="0"/>
              <a:t>взятки либо за коммерческий подкуп за отсутствием </a:t>
            </a:r>
            <a:r>
              <a:rPr lang="ru-RU" sz="1200" b="1" dirty="0" smtClean="0"/>
              <a:t>события преступления</a:t>
            </a:r>
            <a:r>
              <a:rPr lang="ru-RU" sz="1200" b="1" dirty="0"/>
              <a:t>.</a:t>
            </a:r>
            <a:endParaRPr lang="ru-RU" sz="12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876256" y="1823903"/>
            <a:ext cx="1899612" cy="29700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dirty="0"/>
              <a:t>Наказание: самым мягким наказанием за </a:t>
            </a:r>
            <a:r>
              <a:rPr lang="ru-RU" sz="1100" dirty="0" smtClean="0"/>
              <a:t>провокацию </a:t>
            </a:r>
            <a:r>
              <a:rPr lang="ru-RU" sz="1100" dirty="0"/>
              <a:t>взятки либо коммерческого подкупа </a:t>
            </a:r>
            <a:r>
              <a:rPr lang="ru-RU" sz="1100" dirty="0" smtClean="0"/>
              <a:t>является </a:t>
            </a:r>
            <a:r>
              <a:rPr lang="ru-RU" sz="1100" dirty="0"/>
              <a:t>штраф, а самым суровым — лишение </a:t>
            </a:r>
            <a:r>
              <a:rPr lang="ru-RU" sz="1100" dirty="0" smtClean="0"/>
              <a:t>свободы </a:t>
            </a:r>
            <a:r>
              <a:rPr lang="ru-RU" sz="1100" dirty="0"/>
              <a:t>на срок до пяти лет с лишением права занимать</a:t>
            </a:r>
          </a:p>
          <a:p>
            <a:pPr algn="ctr"/>
            <a:r>
              <a:rPr lang="ru-RU" sz="1100" dirty="0"/>
              <a:t>определенные должности или заниматься </a:t>
            </a:r>
            <a:r>
              <a:rPr lang="ru-RU" sz="1100" dirty="0" smtClean="0"/>
              <a:t>определенной </a:t>
            </a:r>
            <a:r>
              <a:rPr lang="ru-RU" sz="1100" dirty="0"/>
              <a:t>деятельностью на срок до трех лет или без</a:t>
            </a:r>
          </a:p>
          <a:p>
            <a:pPr algn="ctr"/>
            <a:r>
              <a:rPr lang="ru-RU" sz="1100" dirty="0"/>
              <a:t>такового. </a:t>
            </a:r>
          </a:p>
        </p:txBody>
      </p:sp>
    </p:spTree>
    <p:extLst>
      <p:ext uri="{BB962C8B-B14F-4D97-AF65-F5344CB8AC3E}">
        <p14:creationId xmlns:p14="http://schemas.microsoft.com/office/powerpoint/2010/main" xmlns="" val="270375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ЧТО ТАКОЕ КОРРУПЦИЯ?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354909"/>
            <a:ext cx="4824536" cy="45720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200" b="1" dirty="0"/>
              <a:t>Впервые понятие «коррупция» </a:t>
            </a:r>
            <a:r>
              <a:rPr lang="ru-RU" sz="1200" b="1" dirty="0" smtClean="0"/>
              <a:t>законодательно </a:t>
            </a:r>
            <a:r>
              <a:rPr lang="ru-RU" sz="1200" b="1" dirty="0"/>
              <a:t>закреплено в </a:t>
            </a:r>
            <a:r>
              <a:rPr lang="ru-RU" sz="1200" b="1" dirty="0" smtClean="0"/>
              <a:t>Российской </a:t>
            </a:r>
            <a:r>
              <a:rPr lang="ru-RU" sz="1200" b="1" dirty="0"/>
              <a:t>Федерации </a:t>
            </a:r>
            <a:r>
              <a:rPr lang="ru-RU" sz="1200" b="1" dirty="0" smtClean="0"/>
              <a:t>Федеральным законом </a:t>
            </a:r>
            <a:r>
              <a:rPr lang="ru-RU" sz="1200" b="1" dirty="0"/>
              <a:t>от 25 декабря </a:t>
            </a:r>
            <a:r>
              <a:rPr lang="ru-RU" sz="1200" b="1" dirty="0" smtClean="0"/>
              <a:t>2008 </a:t>
            </a:r>
            <a:r>
              <a:rPr lang="ru-RU" sz="1200" b="1" dirty="0"/>
              <a:t>г. № 273-ФЗ «О </a:t>
            </a:r>
            <a:r>
              <a:rPr lang="ru-RU" sz="1200" b="1" dirty="0" smtClean="0"/>
              <a:t>противодействии </a:t>
            </a:r>
            <a:r>
              <a:rPr lang="ru-RU" sz="1200" b="1" dirty="0"/>
              <a:t>коррупции». </a:t>
            </a:r>
            <a:endParaRPr lang="ru-RU" sz="1200" b="1" dirty="0" smtClean="0"/>
          </a:p>
          <a:p>
            <a:pPr marL="64008" indent="0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dirty="0"/>
              <a:t>В соответствии с нормой ст. 1 этого закона </a:t>
            </a:r>
            <a:r>
              <a:rPr lang="ru-RU" sz="1200" b="1" dirty="0"/>
              <a:t>коррупция — это злоупотребление служебным положением, дача взятки, </a:t>
            </a:r>
            <a:r>
              <a:rPr lang="ru-RU" sz="1200" b="1" dirty="0" smtClean="0"/>
              <a:t>получение </a:t>
            </a:r>
            <a:r>
              <a:rPr lang="ru-RU" sz="1200" b="1" dirty="0"/>
              <a:t>взятки, злоупотребление полномочиями, </a:t>
            </a:r>
            <a:r>
              <a:rPr lang="ru-RU" sz="1200" b="1" dirty="0" smtClean="0"/>
              <a:t>коммерческий </a:t>
            </a:r>
            <a:r>
              <a:rPr lang="ru-RU" sz="1200" b="1" dirty="0"/>
              <a:t>подкуп либо иное незаконное использование </a:t>
            </a:r>
            <a:r>
              <a:rPr lang="ru-RU" sz="1200" b="1" dirty="0" smtClean="0"/>
              <a:t>физическим </a:t>
            </a:r>
            <a:r>
              <a:rPr lang="ru-RU" sz="1200" b="1" dirty="0"/>
              <a:t>лицом своего должностного положения вопреки </a:t>
            </a:r>
            <a:r>
              <a:rPr lang="ru-RU" sz="1200" b="1" dirty="0" smtClean="0"/>
              <a:t>законным </a:t>
            </a:r>
            <a:r>
              <a:rPr lang="ru-RU" sz="1200" b="1" dirty="0"/>
              <a:t>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</a:t>
            </a:r>
            <a:r>
              <a:rPr lang="ru-RU" sz="1200" b="1" dirty="0" smtClean="0"/>
              <a:t>лицами</a:t>
            </a:r>
            <a:r>
              <a:rPr lang="ru-RU" sz="1200" b="1" dirty="0"/>
              <a:t>; а также совершение указанных деяний от имени или в </a:t>
            </a:r>
            <a:r>
              <a:rPr lang="ru-RU" sz="1200" b="1" dirty="0" smtClean="0"/>
              <a:t>интересах юридического </a:t>
            </a:r>
            <a:r>
              <a:rPr lang="ru-RU" sz="1200" b="1" dirty="0"/>
              <a:t>лица</a:t>
            </a:r>
            <a:r>
              <a:rPr lang="ru-RU" sz="1200" b="1" dirty="0" smtClean="0"/>
              <a:t>.</a:t>
            </a:r>
          </a:p>
          <a:p>
            <a:pPr marL="64008" indent="0" algn="just">
              <a:buNone/>
            </a:pP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1628800"/>
            <a:ext cx="1853952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/>
              <a:t>Коррупция (лат. </a:t>
            </a:r>
            <a:r>
              <a:rPr lang="ru-RU" sz="1200" dirty="0" err="1"/>
              <a:t>сorruptio</a:t>
            </a:r>
            <a:r>
              <a:rPr lang="ru-RU" sz="1200" dirty="0"/>
              <a:t> — порча, разложение, испорченность) — это собирательное понятие, означающее прямое использование прав лицом, имеющим определенные полномочия, связанных с его должностью, в целях личного обогащения.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389776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ЧТО ТАКОЕ КОРРУПЦИЯ?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354909"/>
            <a:ext cx="4114800" cy="45720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200" dirty="0"/>
              <a:t>Коррупция — это в первую очередь система, и, если вы даете или берете взятку, принимаете участие в незаконном использовании своего или чьего-либо должностного положения с целью получения материальной или нематериальной выгоды — вы становитесь частью коррупционной системы и несете персональную юридическую </a:t>
            </a:r>
            <a:r>
              <a:rPr lang="ru-RU" sz="1200" dirty="0" smtClean="0"/>
              <a:t>ответственность </a:t>
            </a:r>
            <a:r>
              <a:rPr lang="ru-RU" sz="1200" dirty="0"/>
              <a:t>за противоправную деятельность.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dirty="0" smtClean="0"/>
          </a:p>
          <a:p>
            <a:pPr marL="64008" indent="0" algn="just">
              <a:buNone/>
            </a:pPr>
            <a:r>
              <a:rPr lang="ru-RU" sz="1200" dirty="0" smtClean="0"/>
              <a:t>Кроме </a:t>
            </a:r>
            <a:r>
              <a:rPr lang="ru-RU" sz="1200" dirty="0"/>
              <a:t>того, вы несете моральную ответственность, даже если просто закрываете глаза на какие-либо коррупционные факты — ведь это способствует </a:t>
            </a:r>
            <a:r>
              <a:rPr lang="ru-RU" sz="1200" dirty="0" smtClean="0"/>
              <a:t>дальнейшему </a:t>
            </a:r>
            <a:r>
              <a:rPr lang="ru-RU" sz="1200" dirty="0"/>
              <a:t>их распространению.</a:t>
            </a:r>
            <a:endParaRPr lang="ru-RU" sz="1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1340768"/>
            <a:ext cx="3059832" cy="46166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00" dirty="0" smtClean="0"/>
              <a:t> </a:t>
            </a:r>
            <a:r>
              <a:rPr lang="ru-RU" sz="1050" dirty="0" smtClean="0"/>
              <a:t>Важно </a:t>
            </a:r>
            <a:r>
              <a:rPr lang="ru-RU" sz="1050" dirty="0"/>
              <a:t>ясно понимать, что </a:t>
            </a:r>
            <a:r>
              <a:rPr lang="ru-RU" sz="1050" b="1" dirty="0"/>
              <a:t>коррупция — это </a:t>
            </a:r>
            <a:r>
              <a:rPr lang="ru-RU" sz="1050" b="1" dirty="0" smtClean="0"/>
              <a:t>особая форма </a:t>
            </a:r>
            <a:r>
              <a:rPr lang="ru-RU" sz="1050" b="1" dirty="0"/>
              <a:t>противоправной деятельности</a:t>
            </a:r>
            <a:r>
              <a:rPr lang="ru-RU" sz="1050" dirty="0"/>
              <a:t>, направленной </a:t>
            </a:r>
            <a:r>
              <a:rPr lang="ru-RU" sz="1050" dirty="0" smtClean="0"/>
              <a:t>против общества</a:t>
            </a:r>
            <a:r>
              <a:rPr lang="ru-RU" sz="1050" dirty="0"/>
              <a:t>, государственной власти, интересов </a:t>
            </a:r>
            <a:r>
              <a:rPr lang="ru-RU" sz="1050" dirty="0" smtClean="0"/>
              <a:t>государственной </a:t>
            </a:r>
            <a:r>
              <a:rPr lang="ru-RU" sz="1050" dirty="0"/>
              <a:t>службы всех уровней; сделка между должностным </a:t>
            </a:r>
            <a:r>
              <a:rPr lang="ru-RU" sz="1050" dirty="0" smtClean="0"/>
              <a:t>лицом </a:t>
            </a:r>
            <a:r>
              <a:rPr lang="ru-RU" sz="1050" dirty="0"/>
              <a:t>и лицом, вступившим в сговор. Отсюда незаконность </a:t>
            </a:r>
            <a:r>
              <a:rPr lang="ru-RU" sz="1050" dirty="0" smtClean="0"/>
              <a:t>получаемых </a:t>
            </a:r>
            <a:r>
              <a:rPr lang="ru-RU" sz="1050" dirty="0"/>
              <a:t>материальных и нематериальных преимуществ, </a:t>
            </a:r>
            <a:r>
              <a:rPr lang="ru-RU" sz="1050" dirty="0" smtClean="0"/>
              <a:t>аморальность возникающей </a:t>
            </a:r>
            <a:r>
              <a:rPr lang="ru-RU" sz="1050" dirty="0"/>
              <a:t>вокруг них социальной среды. </a:t>
            </a:r>
            <a:endParaRPr lang="ru-RU" sz="1050" dirty="0" smtClean="0"/>
          </a:p>
          <a:p>
            <a:endParaRPr lang="ru-RU" sz="1050" dirty="0" smtClean="0"/>
          </a:p>
          <a:p>
            <a:r>
              <a:rPr lang="ru-RU" sz="1050" dirty="0" smtClean="0"/>
              <a:t>Причем </a:t>
            </a:r>
            <a:r>
              <a:rPr lang="ru-RU" sz="1050" b="1" dirty="0"/>
              <a:t>формы </a:t>
            </a:r>
            <a:r>
              <a:rPr lang="ru-RU" sz="1050" b="1" dirty="0" smtClean="0"/>
              <a:t>проявления </a:t>
            </a:r>
            <a:r>
              <a:rPr lang="ru-RU" sz="1050" b="1" dirty="0"/>
              <a:t>коррупции разнообразны</a:t>
            </a:r>
            <a:r>
              <a:rPr lang="ru-RU" sz="1050" dirty="0"/>
              <a:t>: взяточничество, незаконное </a:t>
            </a:r>
            <a:r>
              <a:rPr lang="ru-RU" sz="1050" dirty="0" smtClean="0"/>
              <a:t>распределение </a:t>
            </a:r>
            <a:r>
              <a:rPr lang="ru-RU" sz="1050" dirty="0"/>
              <a:t>и перераспределение общественных ресурсов и фондов,</a:t>
            </a:r>
          </a:p>
          <a:p>
            <a:r>
              <a:rPr lang="ru-RU" sz="1050" dirty="0"/>
              <a:t>незаконная приватизация, незаконная поддержка и </a:t>
            </a:r>
            <a:r>
              <a:rPr lang="ru-RU" sz="1050" dirty="0" smtClean="0"/>
              <a:t>финансирование политических </a:t>
            </a:r>
            <a:r>
              <a:rPr lang="ru-RU" sz="1050" dirty="0"/>
              <a:t>структур (партий и др.), предоставление </a:t>
            </a:r>
            <a:r>
              <a:rPr lang="ru-RU" sz="1050" dirty="0" smtClean="0"/>
              <a:t>льготных кредитов</a:t>
            </a:r>
            <a:r>
              <a:rPr lang="ru-RU" sz="1050" dirty="0"/>
              <a:t>, заказов, использование личных контактов для </a:t>
            </a:r>
            <a:r>
              <a:rPr lang="ru-RU" sz="1050" dirty="0" smtClean="0"/>
              <a:t>получения доступа </a:t>
            </a:r>
            <a:r>
              <a:rPr lang="ru-RU" sz="1050" dirty="0"/>
              <a:t>к общественным ресурсам — товарам, услугам, </a:t>
            </a:r>
            <a:r>
              <a:rPr lang="ru-RU" sz="1050" dirty="0" smtClean="0"/>
              <a:t>источникам доходов</a:t>
            </a:r>
            <a:r>
              <a:rPr lang="ru-RU" sz="1050" dirty="0"/>
              <a:t>, привилегиям, оказание различных услуг </a:t>
            </a:r>
            <a:r>
              <a:rPr lang="ru-RU" sz="1050" dirty="0" smtClean="0"/>
              <a:t>родственникам, друзьям</a:t>
            </a:r>
            <a:r>
              <a:rPr lang="ru-RU" sz="1050" dirty="0"/>
              <a:t>, знакомым и др. </a:t>
            </a:r>
          </a:p>
        </p:txBody>
      </p:sp>
    </p:spTree>
    <p:extLst>
      <p:ext uri="{BB962C8B-B14F-4D97-AF65-F5344CB8AC3E}">
        <p14:creationId xmlns:p14="http://schemas.microsoft.com/office/powerpoint/2010/main" xmlns="" val="234415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КТО ЖЕ </a:t>
            </a:r>
            <a:r>
              <a:rPr lang="ru-RU" sz="3200" dirty="0" smtClean="0"/>
              <a:t>ЯВЛЯЕТСЯ КОРРУПЦИОНЕРОМ</a:t>
            </a:r>
            <a:r>
              <a:rPr lang="ru-RU" sz="3200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1588035"/>
            <a:ext cx="3456384" cy="45720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200" dirty="0"/>
              <a:t>В настоящее время </a:t>
            </a:r>
            <a:r>
              <a:rPr lang="ru-RU" sz="1200" dirty="0" smtClean="0"/>
              <a:t>законодатель </a:t>
            </a:r>
            <a:r>
              <a:rPr lang="ru-RU" sz="1200" dirty="0"/>
              <a:t>к коррупционным правонарушениям относит </a:t>
            </a:r>
            <a:r>
              <a:rPr lang="ru-RU" sz="1200" dirty="0" smtClean="0"/>
              <a:t>разнообразные </a:t>
            </a:r>
            <a:r>
              <a:rPr lang="ru-RU" sz="1200" dirty="0"/>
              <a:t>преступления, и в их числе наиболее </a:t>
            </a:r>
            <a:r>
              <a:rPr lang="ru-RU" sz="1200" dirty="0" smtClean="0"/>
              <a:t>распространенным </a:t>
            </a:r>
            <a:r>
              <a:rPr lang="ru-RU" sz="1200" dirty="0"/>
              <a:t>и общественно опасным является взяточничество.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dirty="0" smtClean="0"/>
          </a:p>
          <a:p>
            <a:pPr marL="64008" indent="0" algn="just">
              <a:buNone/>
            </a:pPr>
            <a:r>
              <a:rPr lang="ru-RU" sz="1200" dirty="0" smtClean="0"/>
              <a:t>Рассматривая </a:t>
            </a:r>
            <a:r>
              <a:rPr lang="ru-RU" sz="1200" dirty="0"/>
              <a:t>участников коррупции на примере </a:t>
            </a:r>
            <a:r>
              <a:rPr lang="ru-RU" sz="1200" dirty="0" smtClean="0"/>
              <a:t>взяточничества</a:t>
            </a:r>
            <a:r>
              <a:rPr lang="ru-RU" sz="1200" dirty="0"/>
              <a:t>, стоит отметить, что в коррупционном процессе всегда участвуют две стороны. Одна сторона — это </a:t>
            </a:r>
            <a:r>
              <a:rPr lang="ru-RU" sz="1200" dirty="0" smtClean="0"/>
              <a:t>в</a:t>
            </a:r>
            <a:r>
              <a:rPr lang="ru-RU" sz="1200" b="1" dirty="0" smtClean="0"/>
              <a:t>зяткополучатель</a:t>
            </a:r>
            <a:r>
              <a:rPr lang="ru-RU" sz="1200" dirty="0" smtClean="0"/>
              <a:t> </a:t>
            </a:r>
            <a:r>
              <a:rPr lang="ru-RU" sz="1200" dirty="0"/>
              <a:t>(подкупаемый). Вторая сторона — это </a:t>
            </a:r>
            <a:r>
              <a:rPr lang="ru-RU" sz="1200" b="1" dirty="0"/>
              <a:t>взяткодатель</a:t>
            </a:r>
            <a:r>
              <a:rPr lang="ru-RU" sz="1200" dirty="0"/>
              <a:t> (осуществляющий подкуп). Также в процессе может </a:t>
            </a:r>
            <a:r>
              <a:rPr lang="ru-RU" sz="1200" dirty="0" smtClean="0"/>
              <a:t>участвовать </a:t>
            </a:r>
            <a:r>
              <a:rPr lang="ru-RU" sz="1200" dirty="0"/>
              <a:t>и третья сторона — </a:t>
            </a:r>
            <a:r>
              <a:rPr lang="ru-RU" sz="1200" b="1" dirty="0"/>
              <a:t>посредник.</a:t>
            </a:r>
            <a:r>
              <a:rPr lang="ru-RU" sz="1200" dirty="0"/>
              <a:t>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b="1" dirty="0" smtClean="0"/>
          </a:p>
          <a:p>
            <a:pPr marL="64008" indent="0" algn="just">
              <a:buNone/>
            </a:pPr>
            <a:endParaRPr lang="ru-RU" sz="1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1357962"/>
            <a:ext cx="3096344" cy="25160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b="1" dirty="0" smtClean="0"/>
              <a:t> </a:t>
            </a:r>
            <a:r>
              <a:rPr lang="ru-RU" sz="1050" b="1" dirty="0"/>
              <a:t>ВЗЯТКОДАТЕЛЬ</a:t>
            </a:r>
          </a:p>
          <a:p>
            <a:pPr algn="ctr"/>
            <a:r>
              <a:rPr lang="ru-RU" sz="1050" dirty="0"/>
              <a:t>(осуществляющий подкуп)</a:t>
            </a:r>
          </a:p>
          <a:p>
            <a:pPr algn="ctr"/>
            <a:r>
              <a:rPr lang="ru-RU" sz="1050" dirty="0"/>
              <a:t>— это любое лицо, которое</a:t>
            </a:r>
          </a:p>
          <a:p>
            <a:pPr algn="ctr"/>
            <a:r>
              <a:rPr lang="ru-RU" sz="1050" dirty="0"/>
              <a:t>предоставляет </a:t>
            </a:r>
            <a:r>
              <a:rPr lang="ru-RU" sz="1050" dirty="0" smtClean="0"/>
              <a:t>взяткополучателю </a:t>
            </a:r>
            <a:r>
              <a:rPr lang="ru-RU" sz="1050" dirty="0"/>
              <a:t>(подкупаемому) некую</a:t>
            </a:r>
          </a:p>
          <a:p>
            <a:pPr algn="ctr"/>
            <a:r>
              <a:rPr lang="ru-RU" sz="1050" dirty="0"/>
              <a:t>выгоду в обмен на возможность</a:t>
            </a:r>
          </a:p>
          <a:p>
            <a:pPr algn="ctr"/>
            <a:r>
              <a:rPr lang="ru-RU" sz="1050" dirty="0"/>
              <a:t>пользоваться полномочиями</a:t>
            </a:r>
          </a:p>
          <a:p>
            <a:pPr algn="ctr"/>
            <a:r>
              <a:rPr lang="ru-RU" sz="1050" dirty="0"/>
              <a:t>этого лица в своих целях. </a:t>
            </a:r>
            <a:r>
              <a:rPr lang="ru-RU" sz="1050" dirty="0" smtClean="0"/>
              <a:t>Выгодой </a:t>
            </a:r>
            <a:r>
              <a:rPr lang="ru-RU" sz="1050" dirty="0"/>
              <a:t>могут быть деньги, </a:t>
            </a:r>
            <a:r>
              <a:rPr lang="ru-RU" sz="1050" dirty="0" smtClean="0"/>
              <a:t>материальные </a:t>
            </a:r>
            <a:r>
              <a:rPr lang="ru-RU" sz="1050" dirty="0"/>
              <a:t>ценности, </a:t>
            </a:r>
            <a:r>
              <a:rPr lang="ru-RU" sz="1050" dirty="0" smtClean="0"/>
              <a:t>услуги, льготы </a:t>
            </a:r>
            <a:r>
              <a:rPr lang="ru-RU" sz="1050" dirty="0"/>
              <a:t>и прочее. При этом </a:t>
            </a:r>
            <a:r>
              <a:rPr lang="ru-RU" sz="1050" dirty="0" smtClean="0"/>
              <a:t>обязательным </a:t>
            </a:r>
            <a:r>
              <a:rPr lang="ru-RU" sz="1050" dirty="0"/>
              <a:t>условием </a:t>
            </a:r>
            <a:r>
              <a:rPr lang="ru-RU" sz="1050" dirty="0" smtClean="0"/>
              <a:t>является наличие </a:t>
            </a:r>
            <a:r>
              <a:rPr lang="ru-RU" sz="1050" dirty="0"/>
              <a:t>у взяткополучателя</a:t>
            </a:r>
          </a:p>
          <a:p>
            <a:pPr algn="ctr"/>
            <a:r>
              <a:rPr lang="ru-RU" sz="1050" dirty="0"/>
              <a:t>распорядительных, </a:t>
            </a:r>
            <a:r>
              <a:rPr lang="ru-RU" sz="1050" dirty="0" smtClean="0"/>
              <a:t>административно-хозяйственных </a:t>
            </a:r>
            <a:r>
              <a:rPr lang="ru-RU" sz="1050" dirty="0"/>
              <a:t>или</a:t>
            </a:r>
          </a:p>
          <a:p>
            <a:pPr algn="ctr"/>
            <a:r>
              <a:rPr lang="ru-RU" sz="1050" dirty="0"/>
              <a:t>управленческих функций</a:t>
            </a:r>
            <a:r>
              <a:rPr lang="ru-RU" sz="1050" dirty="0" smtClean="0"/>
              <a:t>.</a:t>
            </a:r>
            <a:endParaRPr lang="ru-RU" sz="10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08104" y="4041821"/>
            <a:ext cx="3096344" cy="2462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b="1" dirty="0"/>
              <a:t>ПОСРЕДНИК</a:t>
            </a:r>
          </a:p>
          <a:p>
            <a:pPr algn="ctr"/>
            <a:r>
              <a:rPr lang="ru-RU" sz="1100" dirty="0"/>
              <a:t>— это доверенное лицо одной</a:t>
            </a:r>
          </a:p>
          <a:p>
            <a:pPr algn="ctr"/>
            <a:r>
              <a:rPr lang="ru-RU" sz="1100" dirty="0"/>
              <a:t>из сторон при участии, </a:t>
            </a:r>
            <a:r>
              <a:rPr lang="ru-RU" sz="1100" dirty="0" smtClean="0"/>
              <a:t>которого </a:t>
            </a:r>
            <a:r>
              <a:rPr lang="ru-RU" sz="1100" dirty="0"/>
              <a:t>ведутся переговоры </a:t>
            </a:r>
            <a:r>
              <a:rPr lang="ru-RU" sz="1100" dirty="0" smtClean="0"/>
              <a:t>между сторонами</a:t>
            </a:r>
            <a:r>
              <a:rPr lang="ru-RU" sz="1100" dirty="0"/>
              <a:t>, т.е. </a:t>
            </a:r>
            <a:r>
              <a:rPr lang="ru-RU" sz="1100" dirty="0" smtClean="0"/>
              <a:t>выполняющее посреднические </a:t>
            </a:r>
            <a:r>
              <a:rPr lang="ru-RU" sz="1100" dirty="0"/>
              <a:t>функции. </a:t>
            </a:r>
            <a:r>
              <a:rPr lang="ru-RU" sz="1100" dirty="0" smtClean="0"/>
              <a:t>Посредник </a:t>
            </a:r>
            <a:r>
              <a:rPr lang="ru-RU" sz="1100" dirty="0"/>
              <a:t>действует по </a:t>
            </a:r>
            <a:r>
              <a:rPr lang="ru-RU" sz="1100" dirty="0" smtClean="0"/>
              <a:t>инициативе </a:t>
            </a:r>
            <a:r>
              <a:rPr lang="ru-RU" sz="1100" dirty="0"/>
              <a:t>взяткодателя или </a:t>
            </a:r>
            <a:r>
              <a:rPr lang="ru-RU" sz="1100" dirty="0" smtClean="0"/>
              <a:t>взяткополучателя</a:t>
            </a:r>
            <a:r>
              <a:rPr lang="ru-RU" sz="1100" dirty="0"/>
              <a:t>, от их имени, </a:t>
            </a:r>
            <a:r>
              <a:rPr lang="ru-RU" sz="1100" dirty="0" smtClean="0"/>
              <a:t>выполняет техническое </a:t>
            </a:r>
            <a:r>
              <a:rPr lang="ru-RU" sz="1100" dirty="0"/>
              <a:t>поручение </a:t>
            </a:r>
            <a:r>
              <a:rPr lang="ru-RU" sz="1100" dirty="0" smtClean="0"/>
              <a:t>своего доверителя</a:t>
            </a:r>
            <a:r>
              <a:rPr lang="ru-RU" sz="1100" dirty="0"/>
              <a:t>. Его роль </a:t>
            </a:r>
            <a:r>
              <a:rPr lang="ru-RU" sz="1100" dirty="0" smtClean="0"/>
              <a:t>ограничивается </a:t>
            </a:r>
            <a:r>
              <a:rPr lang="ru-RU" sz="1100" dirty="0"/>
              <a:t>тем, что он помогает</a:t>
            </a:r>
          </a:p>
          <a:p>
            <a:pPr algn="ctr"/>
            <a:r>
              <a:rPr lang="ru-RU" sz="1100" dirty="0"/>
              <a:t>реализовать возникший у </a:t>
            </a:r>
            <a:r>
              <a:rPr lang="ru-RU" sz="1100" dirty="0" smtClean="0"/>
              <a:t>взяткодателя </a:t>
            </a:r>
            <a:r>
              <a:rPr lang="ru-RU" sz="1100" dirty="0"/>
              <a:t>или </a:t>
            </a:r>
            <a:r>
              <a:rPr lang="ru-RU" sz="1100" dirty="0" smtClean="0"/>
              <a:t>взяткополучателя умысел </a:t>
            </a:r>
            <a:r>
              <a:rPr lang="ru-RU" sz="1100" dirty="0"/>
              <a:t>на совершение </a:t>
            </a:r>
            <a:r>
              <a:rPr lang="ru-RU" sz="1100" dirty="0" smtClean="0"/>
              <a:t>данных преступлений</a:t>
            </a:r>
            <a:r>
              <a:rPr lang="ru-RU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3696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КТО ЖЕ </a:t>
            </a:r>
            <a:r>
              <a:rPr lang="ru-RU" sz="3200" dirty="0" smtClean="0"/>
              <a:t>ЯВЛЯЕТСЯ КОРРУПЦИОНЕРОМ</a:t>
            </a:r>
            <a:r>
              <a:rPr lang="ru-RU" sz="3200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588035"/>
            <a:ext cx="4608512" cy="45720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200" b="1" dirty="0"/>
              <a:t>Представитель власти </a:t>
            </a:r>
            <a:r>
              <a:rPr lang="ru-RU" sz="1200" dirty="0"/>
              <a:t>— это государственный или </a:t>
            </a:r>
            <a:r>
              <a:rPr lang="ru-RU" sz="1200" dirty="0" smtClean="0"/>
              <a:t>муниципальный </a:t>
            </a:r>
            <a:r>
              <a:rPr lang="ru-RU" sz="1200" dirty="0"/>
              <a:t>чиновник любого ранга: сотрудник областной или городской администрации, мэрии, министерства или ведомства, любого </a:t>
            </a:r>
            <a:r>
              <a:rPr lang="ru-RU" sz="1200" dirty="0" smtClean="0"/>
              <a:t>государственного </a:t>
            </a:r>
            <a:r>
              <a:rPr lang="ru-RU" sz="1200" dirty="0"/>
              <a:t>учреждения, правоохранительного органа, воинской части или военкомата, судья, прокурор, следователь, депутат </a:t>
            </a:r>
            <a:r>
              <a:rPr lang="ru-RU" sz="1200" dirty="0" smtClean="0"/>
              <a:t>законодательного </a:t>
            </a:r>
            <a:r>
              <a:rPr lang="ru-RU" sz="1200" dirty="0"/>
              <a:t>органа и т.д.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b="1" dirty="0" smtClean="0"/>
              <a:t>К </a:t>
            </a:r>
            <a:r>
              <a:rPr lang="ru-RU" sz="1200" b="1" dirty="0"/>
              <a:t>исполняющим функции представителя власти </a:t>
            </a:r>
            <a:r>
              <a:rPr lang="ru-RU" sz="1200" dirty="0"/>
              <a:t>следует относить лиц, наделенных правами и обязанностями по </a:t>
            </a:r>
            <a:r>
              <a:rPr lang="ru-RU" sz="1200" dirty="0" smtClean="0"/>
              <a:t>осуществлению </a:t>
            </a:r>
            <a:r>
              <a:rPr lang="ru-RU" sz="1200" dirty="0"/>
              <a:t>функций органов законодательной, исполнительной или судеб- ной власти, а также, исходя из содержания примечания к статье 318 УК РФ, иных лиц правоохранительных или контролирующих органов, наделенных в установленном законом порядке распорядительными полномочиями в отношении лиц, не находящихся от них в служебной зависимости, либо правом принимать решения, обязательные для </a:t>
            </a:r>
            <a:r>
              <a:rPr lang="ru-RU" sz="1200" dirty="0" smtClean="0"/>
              <a:t>исполнения </a:t>
            </a:r>
            <a:r>
              <a:rPr lang="ru-RU" sz="1200" dirty="0"/>
              <a:t>гражданами, организациями, учреждениями независимо от их ведомственной принадлежности и форм собственности.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b="1" dirty="0"/>
          </a:p>
          <a:p>
            <a:pPr marL="64008" indent="0" algn="just">
              <a:buNone/>
            </a:pPr>
            <a:endParaRPr lang="ru-RU" sz="1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1357961"/>
            <a:ext cx="3096344" cy="33239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b="1" dirty="0" smtClean="0"/>
              <a:t> ВЗЯТКОПОЛУЧАТЕЛЕМ (подкупаемым</a:t>
            </a:r>
            <a:r>
              <a:rPr lang="ru-RU" sz="1000" dirty="0" smtClean="0"/>
              <a:t>) может быть признано: 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000" dirty="0" smtClean="0"/>
              <a:t> </a:t>
            </a:r>
            <a:r>
              <a:rPr lang="ru-RU" sz="1000" dirty="0"/>
              <a:t>должностное лицо — представитель власти, </a:t>
            </a:r>
            <a:r>
              <a:rPr lang="ru-RU" sz="1000" dirty="0" smtClean="0"/>
              <a:t>чиновник</a:t>
            </a:r>
            <a:r>
              <a:rPr lang="ru-RU" sz="1000" dirty="0"/>
              <a:t>, выполняющий </a:t>
            </a:r>
            <a:r>
              <a:rPr lang="ru-RU" sz="1000" dirty="0" smtClean="0"/>
              <a:t>организационно-распорядительные </a:t>
            </a:r>
            <a:r>
              <a:rPr lang="ru-RU" sz="1000" dirty="0"/>
              <a:t>или административно-хозяйственные функции; </a:t>
            </a:r>
            <a:endParaRPr lang="ru-RU" sz="1000" dirty="0" smtClean="0"/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000" dirty="0" smtClean="0"/>
              <a:t>иностранное </a:t>
            </a:r>
            <a:r>
              <a:rPr lang="ru-RU" sz="1000" dirty="0"/>
              <a:t>должностное лицо и должностное лицо публичной международной организации; </a:t>
            </a:r>
            <a:endParaRPr lang="ru-RU" sz="1000" dirty="0" smtClean="0"/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000" dirty="0" smtClean="0"/>
              <a:t> </a:t>
            </a:r>
            <a:r>
              <a:rPr lang="ru-RU" sz="1000" dirty="0"/>
              <a:t>лицо, выполняющее управленческие функции в коммерческой или иной организации, основной целью деятельности которых является извлечение прибыли, а также в некоммерческой организации, которая не является государственным органом, органом местного самоуправления, </a:t>
            </a:r>
            <a:r>
              <a:rPr lang="ru-RU" sz="1000" dirty="0" smtClean="0"/>
              <a:t>государственным </a:t>
            </a:r>
            <a:r>
              <a:rPr lang="ru-RU" sz="1000" dirty="0"/>
              <a:t>или муниципальным учреждением, </a:t>
            </a:r>
            <a:r>
              <a:rPr lang="ru-RU" sz="1000" dirty="0" smtClean="0"/>
              <a:t>государственной </a:t>
            </a:r>
            <a:r>
              <a:rPr lang="ru-RU" sz="1000" dirty="0"/>
              <a:t>корпорацией.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50800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КТО ЖЕ </a:t>
            </a:r>
            <a:r>
              <a:rPr lang="ru-RU" sz="3200" dirty="0" smtClean="0"/>
              <a:t>ЯВЛЯЕТСЯ КОРРУПЦИОНЕРОМ</a:t>
            </a:r>
            <a:r>
              <a:rPr lang="ru-RU" sz="3200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588035"/>
            <a:ext cx="8280920" cy="45720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1200" b="1" dirty="0"/>
              <a:t>Лицо, выполняющее </a:t>
            </a:r>
            <a:r>
              <a:rPr lang="ru-RU" sz="1200" b="1" dirty="0" smtClean="0"/>
              <a:t>организационно-распорядительные </a:t>
            </a:r>
            <a:r>
              <a:rPr lang="ru-RU" sz="1200" b="1" dirty="0"/>
              <a:t>или административно-хозяйственные функции</a:t>
            </a:r>
            <a:r>
              <a:rPr lang="ru-RU" sz="1200" dirty="0"/>
              <a:t>, — это, например, начальник финансового и хозяйственного подразделения государственного и муниципального органа, ЖЭКа, РЭУ, </a:t>
            </a:r>
            <a:r>
              <a:rPr lang="ru-RU" sz="1200" b="1" dirty="0"/>
              <a:t>член</a:t>
            </a:r>
            <a:r>
              <a:rPr lang="ru-RU" sz="1200" dirty="0"/>
              <a:t> </a:t>
            </a:r>
            <a:r>
              <a:rPr lang="ru-RU" sz="1200" dirty="0" smtClean="0"/>
              <a:t>государственной </a:t>
            </a:r>
            <a:r>
              <a:rPr lang="ru-RU" sz="1200" dirty="0"/>
              <a:t>экспертной призывной или </a:t>
            </a:r>
            <a:r>
              <a:rPr lang="ru-RU" sz="1200" b="1" dirty="0"/>
              <a:t>экзаменационной комиссии, директор или завуч школы, ректор вуза и декан факультета</a:t>
            </a:r>
            <a:r>
              <a:rPr lang="ru-RU" sz="1200" dirty="0"/>
              <a:t>, главврач больницы или поликлиники и т.д.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dirty="0" smtClean="0"/>
          </a:p>
          <a:p>
            <a:pPr marL="64008" indent="0" algn="just">
              <a:buNone/>
            </a:pPr>
            <a:r>
              <a:rPr lang="ru-RU" sz="1200" dirty="0" smtClean="0"/>
              <a:t>К </a:t>
            </a:r>
            <a:r>
              <a:rPr lang="ru-RU" sz="1200" dirty="0"/>
              <a:t>организационно-распорядительным функциям </a:t>
            </a:r>
            <a:r>
              <a:rPr lang="ru-RU" sz="1200" dirty="0" smtClean="0"/>
              <a:t>относятся </a:t>
            </a:r>
            <a:r>
              <a:rPr lang="ru-RU" sz="1200" dirty="0"/>
              <a:t>полномочия лиц по принятию решений, имеющих юридическое значение и влекущих определенные юридические последствия (</a:t>
            </a:r>
            <a:r>
              <a:rPr lang="ru-RU" sz="1200" dirty="0" smtClean="0"/>
              <a:t>например</a:t>
            </a:r>
            <a:r>
              <a:rPr lang="ru-RU" sz="1200" dirty="0"/>
              <a:t>, по выдаче медицинским работником листка временной </a:t>
            </a:r>
            <a:r>
              <a:rPr lang="ru-RU" sz="1200" dirty="0" smtClean="0"/>
              <a:t>нетрудоспособности</a:t>
            </a:r>
            <a:r>
              <a:rPr lang="ru-RU" sz="1200" dirty="0"/>
              <a:t>, установлению работником учреждения </a:t>
            </a:r>
            <a:r>
              <a:rPr lang="ru-RU" sz="1200" dirty="0" smtClean="0"/>
              <a:t>медико-социальной </a:t>
            </a:r>
            <a:r>
              <a:rPr lang="ru-RU" sz="1200" dirty="0"/>
              <a:t>экспертизы факта наличия у гражданина инвалидности, </a:t>
            </a:r>
            <a:r>
              <a:rPr lang="ru-RU" sz="1200" b="1" dirty="0"/>
              <a:t>приему экзаменов и выставлению оценок членом государственной экзаменационной (аттестационной) комиссии</a:t>
            </a:r>
            <a:r>
              <a:rPr lang="ru-RU" sz="1200" dirty="0"/>
              <a:t>).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dirty="0" smtClean="0"/>
          </a:p>
          <a:p>
            <a:pPr marL="64008" indent="0" algn="just">
              <a:buNone/>
            </a:pPr>
            <a:r>
              <a:rPr lang="ru-RU" sz="1200" dirty="0" smtClean="0"/>
              <a:t>Как </a:t>
            </a:r>
            <a:r>
              <a:rPr lang="ru-RU" sz="1200" dirty="0"/>
              <a:t>административно-хозяйственные функции надлежит рассматривать полномочия должностного лица по управлению и </a:t>
            </a:r>
            <a:r>
              <a:rPr lang="ru-RU" sz="1200" dirty="0" smtClean="0"/>
              <a:t>распоряжению </a:t>
            </a:r>
            <a:r>
              <a:rPr lang="ru-RU" sz="1200" dirty="0"/>
              <a:t>имуществом и (или) денежными средствами, </a:t>
            </a:r>
            <a:r>
              <a:rPr lang="ru-RU" sz="1200" dirty="0" smtClean="0"/>
              <a:t>находящимися </a:t>
            </a:r>
            <a:r>
              <a:rPr lang="ru-RU" sz="1200" dirty="0"/>
              <a:t>на балансе и (или) банковских счетах организаций, </a:t>
            </a:r>
            <a:r>
              <a:rPr lang="ru-RU" sz="1200" dirty="0" smtClean="0"/>
              <a:t>учреждений</a:t>
            </a:r>
            <a:r>
              <a:rPr lang="ru-RU" sz="1200" dirty="0"/>
              <a:t>, воинских частей и подразделений, а также по совершению иных действий (например, по принятию решений о начислении заработной платы, премий, осуществлению контроля за движением </a:t>
            </a:r>
            <a:r>
              <a:rPr lang="ru-RU" sz="1200" dirty="0" smtClean="0"/>
              <a:t>материальных </a:t>
            </a:r>
            <a:r>
              <a:rPr lang="ru-RU" sz="1200" dirty="0"/>
              <a:t>ценностей, определению порядка их хранения, учета и контроля за их расходованием). </a:t>
            </a:r>
          </a:p>
        </p:txBody>
      </p:sp>
    </p:spTree>
    <p:extLst>
      <p:ext uri="{BB962C8B-B14F-4D97-AF65-F5344CB8AC3E}">
        <p14:creationId xmlns:p14="http://schemas.microsoft.com/office/powerpoint/2010/main" xmlns="" val="164347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КТО ЖЕ </a:t>
            </a:r>
            <a:r>
              <a:rPr lang="ru-RU" sz="3200" dirty="0" smtClean="0"/>
              <a:t>ЯВЛЯЕТСЯ КОРРУПЦИОНЕРОМ</a:t>
            </a:r>
            <a:r>
              <a:rPr lang="ru-RU" sz="3200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588035"/>
            <a:ext cx="4608512" cy="4572000"/>
          </a:xfrm>
        </p:spPr>
        <p:txBody>
          <a:bodyPr>
            <a:normAutofit fontScale="92500"/>
          </a:bodyPr>
          <a:lstStyle/>
          <a:p>
            <a:pPr marL="64008" indent="0" algn="just">
              <a:buNone/>
            </a:pPr>
            <a:r>
              <a:rPr lang="ru-RU" sz="1200" b="1" dirty="0"/>
              <a:t>Под иностранным должностным лицом понимается </a:t>
            </a:r>
            <a:r>
              <a:rPr lang="ru-RU" sz="1200" dirty="0"/>
              <a:t>любое назначаемое или избираемое лицо, занимающее какую-либо должность в законодательном, исполнительном, административном или судебном органе иностранного государства, и любое лицо, выполняющее какую-либо публичную функцию для иностранного государства, в том числе для публичного ведомства или публичного предприятия; под должностным лицом публичной международной организации понимается международный гражданский служащий или любое лицо, которое уполномочено такой организацией действовать от ее имени. </a:t>
            </a:r>
            <a:endParaRPr lang="ru-RU" sz="1200" dirty="0" smtClean="0"/>
          </a:p>
          <a:p>
            <a:pPr marL="64008" indent="0" algn="just">
              <a:buNone/>
            </a:pPr>
            <a:endParaRPr lang="ru-RU" sz="1200" dirty="0"/>
          </a:p>
          <a:p>
            <a:pPr marL="64008" indent="0" algn="just">
              <a:buNone/>
            </a:pPr>
            <a:r>
              <a:rPr lang="ru-RU" sz="1200" b="1" dirty="0" smtClean="0"/>
              <a:t>К </a:t>
            </a:r>
            <a:r>
              <a:rPr lang="ru-RU" sz="1200" b="1" dirty="0"/>
              <a:t>лицам, выполняющим управленческие функции в коммерческой или иной организации</a:t>
            </a:r>
            <a:r>
              <a:rPr lang="ru-RU" sz="1200" dirty="0"/>
              <a:t>, относятся лица, выполняющие функции единоличного исполнительного органа, члена совета директоров или иного коллегиального исполнительного органа, а также лица, постоянно, временно или по специальному полномочию выполняющие организационно-распорядительные или административно-хозяйственные функции в этих организациях (например, директор, генеральный директор, член правления акционерного общества, председатель </a:t>
            </a:r>
            <a:r>
              <a:rPr lang="ru-RU" sz="1200" dirty="0" smtClean="0"/>
              <a:t>производственного </a:t>
            </a:r>
            <a:r>
              <a:rPr lang="ru-RU" sz="1200" dirty="0"/>
              <a:t>или потребительского кооператива, руководитель </a:t>
            </a:r>
            <a:r>
              <a:rPr lang="ru-RU" sz="1200" dirty="0" smtClean="0"/>
              <a:t>общественного </a:t>
            </a:r>
            <a:r>
              <a:rPr lang="ru-RU" sz="1200" dirty="0"/>
              <a:t>объединения, религиозной организации).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00192" y="1988840"/>
            <a:ext cx="2232248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/>
              <a:t>Действия должностного лица также квалифицируются как </a:t>
            </a:r>
            <a:r>
              <a:rPr lang="ru-RU" sz="1000" dirty="0" smtClean="0"/>
              <a:t>получение </a:t>
            </a:r>
            <a:r>
              <a:rPr lang="ru-RU" sz="1000" dirty="0"/>
              <a:t>взятки, если имущественные выгоды в виде денег, иных </a:t>
            </a:r>
            <a:r>
              <a:rPr lang="ru-RU" sz="1000" dirty="0" smtClean="0"/>
              <a:t>ценностей</a:t>
            </a:r>
            <a:r>
              <a:rPr lang="ru-RU" sz="1000" dirty="0"/>
              <a:t>, оказания материальных услуг </a:t>
            </a:r>
            <a:r>
              <a:rPr lang="ru-RU" sz="1000" b="1" dirty="0"/>
              <a:t>предоставлены родным и </a:t>
            </a:r>
            <a:r>
              <a:rPr lang="ru-RU" sz="1000" b="1" dirty="0" smtClean="0"/>
              <a:t>близким </a:t>
            </a:r>
            <a:r>
              <a:rPr lang="ru-RU" sz="1000" b="1" dirty="0"/>
              <a:t>должностного лица </a:t>
            </a:r>
            <a:r>
              <a:rPr lang="ru-RU" sz="1000" dirty="0"/>
              <a:t>с его согласия, и при этом он использовал</a:t>
            </a:r>
          </a:p>
          <a:p>
            <a:pPr algn="ctr"/>
            <a:r>
              <a:rPr lang="ru-RU" sz="1000" dirty="0"/>
              <a:t>свои служебные полномочия в пользу взяткодателя.</a:t>
            </a:r>
          </a:p>
        </p:txBody>
      </p:sp>
    </p:spTree>
    <p:extLst>
      <p:ext uri="{BB962C8B-B14F-4D97-AF65-F5344CB8AC3E}">
        <p14:creationId xmlns:p14="http://schemas.microsoft.com/office/powerpoint/2010/main" xmlns="" val="402594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КОРРУПЦИЯ И УГОЛОВНАЯ</a:t>
            </a:r>
            <a:br>
              <a:rPr lang="ru-RU" sz="3200" dirty="0"/>
            </a:br>
            <a:r>
              <a:rPr lang="ru-RU" sz="3200" dirty="0"/>
              <a:t>ОТВЕТСТВЕННОСТЬ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588035"/>
            <a:ext cx="3600400" cy="299309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64008" indent="0" algn="just">
              <a:buNone/>
            </a:pPr>
            <a:r>
              <a:rPr lang="ru-RU" sz="1200" dirty="0"/>
              <a:t>За преступления коррупционной </a:t>
            </a:r>
            <a:r>
              <a:rPr lang="ru-RU" sz="1200" dirty="0" smtClean="0"/>
              <a:t>направленности </a:t>
            </a:r>
            <a:r>
              <a:rPr lang="ru-RU" sz="1200" b="1" dirty="0" smtClean="0"/>
              <a:t>Уголовным </a:t>
            </a:r>
            <a:r>
              <a:rPr lang="ru-RU" sz="1200" b="1" dirty="0"/>
              <a:t>кодексом Российской </a:t>
            </a:r>
            <a:r>
              <a:rPr lang="ru-RU" sz="1200" b="1" dirty="0" smtClean="0"/>
              <a:t>Федерации </a:t>
            </a:r>
            <a:r>
              <a:rPr lang="ru-RU" sz="1200" dirty="0" smtClean="0"/>
              <a:t>предусмотрены </a:t>
            </a:r>
            <a:r>
              <a:rPr lang="ru-RU" sz="1200" dirty="0"/>
              <a:t>следующие виды наказаний:</a:t>
            </a:r>
          </a:p>
          <a:p>
            <a:pPr marL="64008" indent="0" algn="just">
              <a:buNone/>
            </a:pPr>
            <a:r>
              <a:rPr lang="ru-RU" sz="1200" dirty="0" smtClean="0"/>
              <a:t>штраф</a:t>
            </a:r>
            <a:r>
              <a:rPr lang="ru-RU" sz="1200" dirty="0"/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/>
              <a:t>лишение </a:t>
            </a:r>
            <a:r>
              <a:rPr lang="ru-RU" sz="1200" dirty="0"/>
              <a:t>права занимать определенные должности </a:t>
            </a:r>
            <a:r>
              <a:rPr lang="ru-RU" sz="1200" dirty="0" smtClean="0"/>
              <a:t>или заниматься </a:t>
            </a:r>
            <a:r>
              <a:rPr lang="ru-RU" sz="1200" dirty="0"/>
              <a:t>определенной деятельностью;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/>
              <a:t>обязательные </a:t>
            </a:r>
            <a:r>
              <a:rPr lang="ru-RU" sz="1200" dirty="0"/>
              <a:t>работы;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/>
              <a:t>исправительные </a:t>
            </a:r>
            <a:r>
              <a:rPr lang="ru-RU" sz="1200" dirty="0"/>
              <a:t>работы;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/>
              <a:t>принудительные </a:t>
            </a:r>
            <a:r>
              <a:rPr lang="ru-RU" sz="1200" dirty="0"/>
              <a:t>работы;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/>
              <a:t>ограничение </a:t>
            </a:r>
            <a:r>
              <a:rPr lang="ru-RU" sz="1200" dirty="0"/>
              <a:t>свободы;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/>
              <a:t>лишение </a:t>
            </a:r>
            <a:r>
              <a:rPr lang="ru-RU" sz="1200" dirty="0"/>
              <a:t>свободы на определенный срок.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1988840"/>
            <a:ext cx="3096344" cy="1954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dirty="0" smtClean="0"/>
              <a:t>Уголовная ответственность</a:t>
            </a:r>
            <a:endParaRPr lang="ru-RU" sz="1100" dirty="0"/>
          </a:p>
          <a:p>
            <a:pPr algn="ctr"/>
            <a:r>
              <a:rPr lang="ru-RU" sz="1100" dirty="0" smtClean="0"/>
              <a:t>Дифференцирована в </a:t>
            </a:r>
            <a:r>
              <a:rPr lang="ru-RU" sz="1100" dirty="0"/>
              <a:t>зависимости от</a:t>
            </a:r>
          </a:p>
          <a:p>
            <a:pPr algn="ctr"/>
            <a:r>
              <a:rPr lang="ru-RU" sz="1100" dirty="0"/>
              <a:t>размера </a:t>
            </a:r>
            <a:r>
              <a:rPr lang="ru-RU" sz="1100" dirty="0" smtClean="0"/>
              <a:t>взятки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100" dirty="0" smtClean="0"/>
              <a:t> </a:t>
            </a:r>
            <a:r>
              <a:rPr lang="ru-RU" sz="1100" dirty="0"/>
              <a:t>в простом </a:t>
            </a:r>
            <a:r>
              <a:rPr lang="ru-RU" sz="1100" dirty="0" smtClean="0"/>
              <a:t>размере(до </a:t>
            </a:r>
            <a:r>
              <a:rPr lang="ru-RU" sz="1100" dirty="0"/>
              <a:t>25 тысяч рублей),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100" dirty="0" smtClean="0"/>
              <a:t>в </a:t>
            </a:r>
            <a:r>
              <a:rPr lang="ru-RU" sz="1100" dirty="0"/>
              <a:t>значительном </a:t>
            </a:r>
            <a:r>
              <a:rPr lang="ru-RU" sz="1100" dirty="0" smtClean="0"/>
              <a:t>размере (от </a:t>
            </a:r>
            <a:r>
              <a:rPr lang="ru-RU" sz="1100" dirty="0"/>
              <a:t>25 до 150 тысяч рублей</a:t>
            </a:r>
            <a:r>
              <a:rPr lang="ru-RU" sz="1100" dirty="0" smtClean="0"/>
              <a:t>),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100" dirty="0" smtClean="0"/>
              <a:t> </a:t>
            </a:r>
            <a:r>
              <a:rPr lang="ru-RU" sz="1100" dirty="0"/>
              <a:t>в крупном </a:t>
            </a:r>
            <a:r>
              <a:rPr lang="ru-RU" sz="1100" dirty="0" smtClean="0"/>
              <a:t>размере (от </a:t>
            </a:r>
            <a:r>
              <a:rPr lang="ru-RU" sz="1100" dirty="0"/>
              <a:t>150 тысяч до миллиона рублей),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100" dirty="0" smtClean="0"/>
              <a:t> </a:t>
            </a:r>
            <a:r>
              <a:rPr lang="ru-RU" sz="1100" dirty="0"/>
              <a:t>в особо крупном </a:t>
            </a:r>
            <a:r>
              <a:rPr lang="ru-RU" sz="1100" dirty="0" smtClean="0"/>
              <a:t>размере (свыше </a:t>
            </a:r>
            <a:r>
              <a:rPr lang="ru-RU" sz="1100" dirty="0"/>
              <a:t>миллиона).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7720" y="4869160"/>
            <a:ext cx="82809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Получение взятки </a:t>
            </a:r>
            <a:r>
              <a:rPr lang="ru-RU" sz="1400" dirty="0"/>
              <a:t>— </a:t>
            </a:r>
            <a:r>
              <a:rPr lang="ru-RU" sz="1400" b="1" dirty="0"/>
              <a:t>самое тяжкое </a:t>
            </a:r>
            <a:r>
              <a:rPr lang="ru-RU" sz="1400" dirty="0"/>
              <a:t>из </a:t>
            </a:r>
            <a:r>
              <a:rPr lang="ru-RU" sz="1400" dirty="0" smtClean="0"/>
              <a:t>преступлений </a:t>
            </a:r>
            <a:r>
              <a:rPr lang="ru-RU" sz="1400" dirty="0"/>
              <a:t>коррупционной направленности. Его </a:t>
            </a:r>
            <a:r>
              <a:rPr lang="ru-RU" sz="1400" dirty="0" smtClean="0"/>
              <a:t>особая опасность </a:t>
            </a:r>
            <a:r>
              <a:rPr lang="ru-RU" sz="1400" dirty="0"/>
              <a:t>заключается в том, что виновный, </a:t>
            </a:r>
            <a:r>
              <a:rPr lang="ru-RU" sz="1400" dirty="0" smtClean="0"/>
              <a:t>являющийся </a:t>
            </a:r>
            <a:r>
              <a:rPr lang="ru-RU" sz="1400" dirty="0"/>
              <a:t>нарушителем-коррупционером, </a:t>
            </a:r>
            <a:r>
              <a:rPr lang="ru-RU" sz="1400" dirty="0" smtClean="0"/>
              <a:t>используя свое </a:t>
            </a:r>
            <a:r>
              <a:rPr lang="ru-RU" sz="1400" dirty="0"/>
              <a:t>служебное положение, обогащается, действуя</a:t>
            </a:r>
          </a:p>
          <a:p>
            <a:pPr algn="ctr"/>
            <a:r>
              <a:rPr lang="ru-RU" sz="1400" dirty="0"/>
              <a:t>вопреки интересам государственной службы </a:t>
            </a:r>
            <a:r>
              <a:rPr lang="ru-RU" sz="1400" dirty="0" smtClean="0"/>
              <a:t>или службы </a:t>
            </a:r>
            <a:r>
              <a:rPr lang="ru-RU" sz="1400" dirty="0"/>
              <a:t>в органах местного </a:t>
            </a:r>
            <a:r>
              <a:rPr lang="ru-RU" sz="1400" dirty="0" smtClean="0"/>
              <a:t>самоуправления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7633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1104" cy="114528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ПОЛУЧЕНИЕ ВЗЯТКИ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17896"/>
          </a:xfrm>
        </p:spPr>
        <p:txBody>
          <a:bodyPr>
            <a:normAutofit/>
          </a:bodyPr>
          <a:lstStyle/>
          <a:p>
            <a:pPr algn="just"/>
            <a:r>
              <a:rPr lang="ru-RU" sz="1400" dirty="0"/>
              <a:t>Получение взятки (ст. 290 УК РФ). Это преступление </a:t>
            </a:r>
            <a:r>
              <a:rPr lang="ru-RU" sz="1400" dirty="0" smtClean="0"/>
              <a:t>выражается </a:t>
            </a:r>
            <a:r>
              <a:rPr lang="ru-RU" sz="1400" dirty="0"/>
              <a:t>в получении должностным лицом, иностранным </a:t>
            </a:r>
            <a:r>
              <a:rPr lang="ru-RU" sz="1400" dirty="0" smtClean="0"/>
              <a:t>должностным </a:t>
            </a:r>
            <a:r>
              <a:rPr lang="ru-RU" sz="1400" dirty="0"/>
              <a:t>лицом либо должностным лицом публичной международной </a:t>
            </a:r>
            <a:r>
              <a:rPr lang="ru-RU" sz="1400" dirty="0" smtClean="0"/>
              <a:t>организации </a:t>
            </a:r>
            <a:r>
              <a:rPr lang="ru-RU" sz="1400" dirty="0"/>
              <a:t>лично или через посредника взятки в виде денег, ценных бумаг, иного имущества либо в виде незаконных оказания ему услуг имущественного характера, предоставления иных имущественных прав за совершение действий (бездействие) в пользу </a:t>
            </a:r>
            <a:r>
              <a:rPr lang="ru-RU" sz="1400" dirty="0" smtClean="0"/>
              <a:t>взяткодателя </a:t>
            </a:r>
            <a:r>
              <a:rPr lang="ru-RU" sz="1400" dirty="0"/>
              <a:t>или представляемых им лиц, если такие действия (бездействие) входят в служебные полномочия должностного лица либо если оно в силу должностного положения может способствовать таким </a:t>
            </a:r>
            <a:r>
              <a:rPr lang="ru-RU" sz="1400" dirty="0" smtClean="0"/>
              <a:t>действиям </a:t>
            </a:r>
            <a:r>
              <a:rPr lang="ru-RU" sz="1400" dirty="0"/>
              <a:t>(бездействию), а равно за общее покровительство или </a:t>
            </a:r>
            <a:r>
              <a:rPr lang="ru-RU" sz="1400" dirty="0" smtClean="0"/>
              <a:t>попустительство </a:t>
            </a:r>
            <a:r>
              <a:rPr lang="ru-RU" sz="1400" dirty="0"/>
              <a:t>по службе</a:t>
            </a:r>
            <a:r>
              <a:rPr lang="ru-RU" sz="1400" dirty="0" smtClean="0"/>
              <a:t>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/>
              <a:t>Применительно к ответственности за получение взятки наказания различны, что позволяет учесть и обстоятельства совершения преступного деяния, и личность виновного. Так, самым мягким наказанием за получение взятки является штраф, а самым </a:t>
            </a:r>
            <a:r>
              <a:rPr lang="ru-RU" sz="1400" dirty="0" smtClean="0"/>
              <a:t>суровым </a:t>
            </a:r>
            <a:r>
              <a:rPr lang="ru-RU" sz="1400" dirty="0"/>
              <a:t>— лишение свободы на срок до 15 лет. </a:t>
            </a:r>
          </a:p>
        </p:txBody>
      </p:sp>
    </p:spTree>
    <p:extLst>
      <p:ext uri="{BB962C8B-B14F-4D97-AF65-F5344CB8AC3E}">
        <p14:creationId xmlns:p14="http://schemas.microsoft.com/office/powerpoint/2010/main" xmlns="" val="2788438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253</TotalTime>
  <Words>3162</Words>
  <Application>Microsoft Office PowerPoint</Application>
  <PresentationFormat>Экран (4:3)</PresentationFormat>
  <Paragraphs>151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Понятие коррупции.   Виды преступлений коррупционной направленности</vt:lpstr>
      <vt:lpstr>ЧТО ТАКОЕ КОРРУПЦИЯ?</vt:lpstr>
      <vt:lpstr>ЧТО ТАКОЕ КОРРУПЦИЯ?</vt:lpstr>
      <vt:lpstr>КТО ЖЕ ЯВЛЯЕТСЯ КОРРУПЦИОНЕРОМ?</vt:lpstr>
      <vt:lpstr>КТО ЖЕ ЯВЛЯЕТСЯ КОРРУПЦИОНЕРОМ?</vt:lpstr>
      <vt:lpstr>КТО ЖЕ ЯВЛЯЕТСЯ КОРРУПЦИОНЕРОМ?</vt:lpstr>
      <vt:lpstr>КТО ЖЕ ЯВЛЯЕТСЯ КОРРУПЦИОНЕРОМ?</vt:lpstr>
      <vt:lpstr>КОРРУПЦИЯ И УГОЛОВНАЯ ОТВЕТСТВЕННОСТЬ</vt:lpstr>
      <vt:lpstr>ПОЛУЧЕНИЕ ВЗЯТКИ</vt:lpstr>
      <vt:lpstr>ДАЧА ВЗЯТКИ</vt:lpstr>
      <vt:lpstr>ПОСРЕДНИЧЕСТВО ВО ВЗЯТОЧНИЧЕСТВЕ</vt:lpstr>
      <vt:lpstr>Слайд 12</vt:lpstr>
      <vt:lpstr>Слайд 13</vt:lpstr>
      <vt:lpstr>КОММЕРЧЕСКИЙ ПОДКУП</vt:lpstr>
      <vt:lpstr>СЛУЖЕБНЫЙ ПОДЛОГ</vt:lpstr>
      <vt:lpstr>ПРОВОКАЦИЯ ВЗЯТКИ ЛИБО КОММЕРЧЕСКОГО ПОДКУПА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КОРРУПЦИЯ?</dc:title>
  <dc:creator>Лера</dc:creator>
  <cp:lastModifiedBy>анжелика</cp:lastModifiedBy>
  <cp:revision>35</cp:revision>
  <dcterms:created xsi:type="dcterms:W3CDTF">2018-04-17T10:07:10Z</dcterms:created>
  <dcterms:modified xsi:type="dcterms:W3CDTF">2018-06-27T12:45:21Z</dcterms:modified>
</cp:coreProperties>
</file>