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pPr/>
              <a:t>27.06.2018</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27.06.2018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27.06.2018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pPr/>
              <a:t>27.06.2018</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pPr/>
              <a:t>27.06.2018</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27.06.2018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27.06.2018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pPr/>
              <a:t>27.06.2018</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27.06.2018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pPr/>
              <a:t>27.06.2018</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pPr/>
              <a:t>27.06.2018</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pPr/>
              <a:t>27.06.2018</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eduface.ru/uploads/region/consultation/consulting_docs/273-fz.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duface.ru/uploads/region/consultation/consulting_docs/fz_273_antico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7744" y="2132856"/>
            <a:ext cx="6172200" cy="1894362"/>
          </a:xfrm>
        </p:spPr>
        <p:txBody>
          <a:bodyPr>
            <a:normAutofit fontScale="90000"/>
          </a:bodyPr>
          <a:lstStyle/>
          <a:p>
            <a:pPr algn="ctr"/>
            <a:r>
              <a:rPr lang="ru-RU" dirty="0"/>
              <a:t>КОНФЛИКТ ИНТЕРЕСОВ РАБОТНИКА В ОБРАЗОВАТЕЛЬНОЙ ОРГАНИЗАЦИИ</a:t>
            </a:r>
          </a:p>
        </p:txBody>
      </p:sp>
      <p:sp>
        <p:nvSpPr>
          <p:cNvPr id="3" name="Подзаголовок 2"/>
          <p:cNvSpPr>
            <a:spLocks noGrp="1"/>
          </p:cNvSpPr>
          <p:nvPr>
            <p:ph type="subTitle" idx="1"/>
          </p:nvPr>
        </p:nvSpPr>
        <p:spPr>
          <a:xfrm>
            <a:off x="2555776" y="5733256"/>
            <a:ext cx="6172200" cy="513910"/>
          </a:xfrm>
        </p:spPr>
        <p:txBody>
          <a:bodyPr>
            <a:normAutofit fontScale="47500" lnSpcReduction="20000"/>
          </a:bodyPr>
          <a:lstStyle/>
          <a:p>
            <a:pPr algn="r"/>
            <a:r>
              <a:rPr lang="ru-RU" dirty="0" smtClean="0"/>
              <a:t>по </a:t>
            </a:r>
            <a:r>
              <a:rPr lang="ru-RU" dirty="0"/>
              <a:t>материалам статьи </a:t>
            </a:r>
            <a:r>
              <a:rPr lang="ru-RU" dirty="0" smtClean="0"/>
              <a:t>Звягина А. С.</a:t>
            </a:r>
          </a:p>
          <a:p>
            <a:pPr algn="r"/>
            <a:r>
              <a:rPr lang="en-US" dirty="0"/>
              <a:t>https://eduface.ru/consultation/pravo/konflikt_interesov_rabotnika_v_obrazovatelnoj_organizacii</a:t>
            </a:r>
            <a:endParaRPr lang="ru-RU" dirty="0"/>
          </a:p>
          <a:p>
            <a:endParaRPr lang="ru-RU" dirty="0"/>
          </a:p>
        </p:txBody>
      </p:sp>
    </p:spTree>
    <p:extLst>
      <p:ext uri="{BB962C8B-B14F-4D97-AF65-F5344CB8AC3E}">
        <p14:creationId xmlns:p14="http://schemas.microsoft.com/office/powerpoint/2010/main" xmlns="" val="2061909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683568" y="548680"/>
            <a:ext cx="7467600" cy="4873752"/>
          </a:xfrm>
        </p:spPr>
        <p:txBody>
          <a:bodyPr>
            <a:normAutofit/>
          </a:bodyPr>
          <a:lstStyle/>
          <a:p>
            <a:pPr marL="0" indent="0" algn="just">
              <a:buNone/>
            </a:pPr>
            <a:r>
              <a:rPr lang="ru-RU" sz="1800" dirty="0"/>
              <a:t>В нормативно-правовом пространстве системы образования понятие «конфликт интересов педагогического работника» впервые введено </a:t>
            </a:r>
            <a:r>
              <a:rPr lang="ru-RU" sz="1800" u="sng" dirty="0">
                <a:hlinkClick r:id="rId2"/>
              </a:rPr>
              <a:t>Федеральным законом № 273-ФЗ от 29 декабря 2012 г.</a:t>
            </a:r>
            <a:r>
              <a:rPr lang="ru-RU" sz="1800" dirty="0"/>
              <a:t> «Об образовании в Российской Федерации</a:t>
            </a:r>
            <a:r>
              <a:rPr lang="ru-RU" sz="1800" dirty="0" smtClean="0"/>
              <a:t>».</a:t>
            </a:r>
          </a:p>
          <a:p>
            <a:pPr marL="0" indent="0" algn="just">
              <a:buNone/>
            </a:pPr>
            <a:endParaRPr lang="ru-RU" sz="1800" dirty="0" smtClean="0"/>
          </a:p>
          <a:p>
            <a:pPr marL="0" indent="0" algn="just">
              <a:buNone/>
            </a:pPr>
            <a:r>
              <a:rPr lang="ru-RU" sz="1800" dirty="0" smtClean="0"/>
              <a:t>Ст. 2 ФЗ «Об образовании»: </a:t>
            </a:r>
            <a:r>
              <a:rPr lang="ru-RU" sz="1800" dirty="0"/>
              <a:t>«конфликт интересов педагогического работника — ситуация, при которой у педагогического работника при осуществлении им профессиональной деятельности возникает </a:t>
            </a:r>
            <a:r>
              <a:rPr lang="ru-RU" sz="1800" i="1" dirty="0"/>
              <a:t>личная заинтересованность в получении материальной выгоды или иного преимущества и которая влияет или может повлиять на надлежащее исполнение педагогическим работником профессиональных обязанностей</a:t>
            </a:r>
            <a:r>
              <a:rPr lang="ru-RU" sz="1800" dirty="0"/>
              <a:t> вследствие противоречия между его личной заинтересованностью и интересами обучающегося, родителей (законных представителей) несовершеннолетних обучающихся».</a:t>
            </a:r>
          </a:p>
        </p:txBody>
      </p:sp>
    </p:spTree>
    <p:extLst>
      <p:ext uri="{BB962C8B-B14F-4D97-AF65-F5344CB8AC3E}">
        <p14:creationId xmlns:p14="http://schemas.microsoft.com/office/powerpoint/2010/main" xmlns="" val="362510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683568" y="548680"/>
            <a:ext cx="7467600" cy="4873752"/>
          </a:xfrm>
        </p:spPr>
        <p:txBody>
          <a:bodyPr>
            <a:normAutofit/>
          </a:bodyPr>
          <a:lstStyle/>
          <a:p>
            <a:pPr marL="0" indent="0" algn="just">
              <a:buNone/>
            </a:pPr>
            <a:r>
              <a:rPr lang="ru-RU" sz="1800" dirty="0"/>
              <a:t>ч.2. ст. 48 рассматриваемого закона </a:t>
            </a:r>
            <a:r>
              <a:rPr lang="ru-RU" sz="1800" dirty="0" smtClean="0"/>
              <a:t>закрепляет, что </a:t>
            </a:r>
            <a:r>
              <a:rPr lang="ru-RU" sz="1800" dirty="0"/>
              <a:t>педагогический работник организации, осуществляющей образовательную деятельность, в том числе в качестве индивидуального предпринимателя, </a:t>
            </a:r>
            <a:r>
              <a:rPr lang="ru-RU" sz="1800" i="1" dirty="0"/>
              <a:t>не вправе оказывать платные образовательные услуги обучающимся в данной организации</a:t>
            </a:r>
            <a:r>
              <a:rPr lang="ru-RU" sz="1800" dirty="0"/>
              <a:t>, если это приводит к конфликту интересов педагогического работника</a:t>
            </a:r>
            <a:r>
              <a:rPr lang="ru-RU" sz="1800" dirty="0" smtClean="0"/>
              <a:t>.</a:t>
            </a:r>
          </a:p>
          <a:p>
            <a:pPr marL="0" indent="0" algn="just">
              <a:buNone/>
            </a:pPr>
            <a:endParaRPr lang="ru-RU" sz="1800" dirty="0" smtClean="0"/>
          </a:p>
          <a:p>
            <a:pPr marL="0" indent="0" algn="just">
              <a:buNone/>
            </a:pPr>
            <a:r>
              <a:rPr lang="ru-RU" sz="1800" dirty="0"/>
              <a:t>При этом нужно понимать, что законом не устанавливается запрет на оказание платных образовательных услуг, которые могут оказываться образовательной организацией на договорной основе. При этом </a:t>
            </a:r>
            <a:r>
              <a:rPr lang="ru-RU" sz="1800" i="1" dirty="0"/>
              <a:t>педагог</a:t>
            </a:r>
            <a:r>
              <a:rPr lang="ru-RU" sz="1800" dirty="0"/>
              <a:t>, который ведёт у ребёнка рядовой урок по учебному расписанию, вполне </a:t>
            </a:r>
            <a:r>
              <a:rPr lang="ru-RU" sz="1800" i="1" dirty="0"/>
              <a:t>может на законных основаниях оказывать платные образовательные услуги</a:t>
            </a:r>
            <a:r>
              <a:rPr lang="ru-RU" sz="1800" dirty="0"/>
              <a:t>, в которых он будет лишь представителем стороны Исполнителя договорных обязательств.</a:t>
            </a:r>
          </a:p>
        </p:txBody>
      </p:sp>
    </p:spTree>
    <p:extLst>
      <p:ext uri="{BB962C8B-B14F-4D97-AF65-F5344CB8AC3E}">
        <p14:creationId xmlns:p14="http://schemas.microsoft.com/office/powerpoint/2010/main" xmlns="" val="4177038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5576" y="3429000"/>
            <a:ext cx="1675349" cy="111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Объект 2"/>
          <p:cNvSpPr>
            <a:spLocks noGrp="1"/>
          </p:cNvSpPr>
          <p:nvPr>
            <p:ph sz="quarter" idx="1"/>
          </p:nvPr>
        </p:nvSpPr>
        <p:spPr>
          <a:xfrm>
            <a:off x="1907704" y="620688"/>
            <a:ext cx="6237868" cy="4873752"/>
          </a:xfrm>
        </p:spPr>
        <p:txBody>
          <a:bodyPr>
            <a:normAutofit fontScale="85000" lnSpcReduction="10000"/>
          </a:bodyPr>
          <a:lstStyle/>
          <a:p>
            <a:pPr marL="0" indent="0" fontAlgn="base">
              <a:buNone/>
            </a:pPr>
            <a:r>
              <a:rPr lang="ru-RU" sz="1800" dirty="0"/>
              <a:t>При каких же условиях услуги, которые оказываются педагогом, подпадут под </a:t>
            </a:r>
            <a:r>
              <a:rPr lang="ru-RU" sz="1800" b="1" dirty="0"/>
              <a:t>нарушение норм ч.2 ст.48</a:t>
            </a:r>
            <a:r>
              <a:rPr lang="ru-RU" sz="1800" dirty="0"/>
              <a:t>? </a:t>
            </a:r>
            <a:endParaRPr lang="ru-RU" sz="1800" dirty="0" smtClean="0"/>
          </a:p>
          <a:p>
            <a:pPr marL="0" indent="0" fontAlgn="base">
              <a:buNone/>
            </a:pPr>
            <a:r>
              <a:rPr lang="ru-RU" sz="1800" dirty="0" smtClean="0"/>
              <a:t>Можно </a:t>
            </a:r>
            <a:r>
              <a:rPr lang="ru-RU" sz="1800" dirty="0"/>
              <a:t>выделить </a:t>
            </a:r>
            <a:r>
              <a:rPr lang="ru-RU" sz="1800" b="1" dirty="0"/>
              <a:t>ряд обязательных </a:t>
            </a:r>
            <a:r>
              <a:rPr lang="ru-RU" sz="1800" b="1" dirty="0" smtClean="0"/>
              <a:t>условий</a:t>
            </a:r>
            <a:r>
              <a:rPr lang="ru-RU" sz="1800" dirty="0" smtClean="0"/>
              <a:t>:</a:t>
            </a:r>
            <a:endParaRPr lang="ru-RU" sz="1800" dirty="0"/>
          </a:p>
          <a:p>
            <a:pPr fontAlgn="base"/>
            <a:r>
              <a:rPr lang="ru-RU" sz="1800" dirty="0" smtClean="0"/>
              <a:t>услуга</a:t>
            </a:r>
            <a:r>
              <a:rPr lang="ru-RU" sz="1800" dirty="0"/>
              <a:t>, которую оказывает педагог, является платной и носит образовательный характер (подчёркиваем, что речь не идёт об официальных платных образовательных услугах, которые предлагает образовательная организация);</a:t>
            </a:r>
          </a:p>
          <a:p>
            <a:pPr fontAlgn="base"/>
            <a:r>
              <a:rPr lang="ru-RU" sz="1800" dirty="0" smtClean="0"/>
              <a:t>платная </a:t>
            </a:r>
            <a:r>
              <a:rPr lang="ru-RU" sz="1800" dirty="0"/>
              <a:t>услуга оказывается обучающемуся в образовательной организации, в которой работает педагогический работник;</a:t>
            </a:r>
          </a:p>
          <a:p>
            <a:pPr fontAlgn="base"/>
            <a:r>
              <a:rPr lang="ru-RU" sz="1800" dirty="0" smtClean="0"/>
              <a:t>оказание </a:t>
            </a:r>
            <a:r>
              <a:rPr lang="ru-RU" sz="1800" dirty="0"/>
              <a:t>услуги приводит к конфликту интересов педагогического работника</a:t>
            </a:r>
            <a:r>
              <a:rPr lang="ru-RU" sz="1800" dirty="0" smtClean="0"/>
              <a:t>.</a:t>
            </a:r>
          </a:p>
          <a:p>
            <a:pPr fontAlgn="base"/>
            <a:endParaRPr lang="ru-RU" sz="1800" dirty="0"/>
          </a:p>
          <a:p>
            <a:pPr marL="0" indent="0" algn="just">
              <a:buNone/>
            </a:pPr>
            <a:r>
              <a:rPr lang="ru-RU" sz="1800" dirty="0"/>
              <a:t>Только в случае соблюдения всех перечисленных условий приводит к запрету на оказание платной услуги. Из этого следует, что законодатель чётко обозначил, что </a:t>
            </a:r>
            <a:r>
              <a:rPr lang="ru-RU" sz="1800" b="1" dirty="0"/>
              <a:t>педагогический работник не вправе оказывать платные образовательные услуги (как физическое лицо или индивидуальный предприниматель) в здании образовательной организации, в которой он работает, а также оказывать эту платную услугу обучающемуся, у которого он ведёт занятия в рамках своей основной деятельности. </a:t>
            </a:r>
          </a:p>
        </p:txBody>
      </p:sp>
    </p:spTree>
    <p:extLst>
      <p:ext uri="{BB962C8B-B14F-4D97-AF65-F5344CB8AC3E}">
        <p14:creationId xmlns:p14="http://schemas.microsoft.com/office/powerpoint/2010/main" xmlns="" val="4267652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331640" y="620688"/>
            <a:ext cx="6813932" cy="4873752"/>
          </a:xfrm>
        </p:spPr>
        <p:txBody>
          <a:bodyPr>
            <a:normAutofit/>
          </a:bodyPr>
          <a:lstStyle/>
          <a:p>
            <a:pPr marL="0" indent="0" algn="ctr" fontAlgn="base">
              <a:buNone/>
            </a:pPr>
            <a:r>
              <a:rPr lang="ru-RU" sz="1800" dirty="0"/>
              <a:t>А что с ответственностью для педагогического работника? </a:t>
            </a:r>
            <a:endParaRPr lang="ru-RU" sz="1800" dirty="0" smtClean="0"/>
          </a:p>
          <a:p>
            <a:pPr marL="0" indent="0" fontAlgn="base">
              <a:buNone/>
            </a:pPr>
            <a:r>
              <a:rPr lang="ru-RU" sz="1800" dirty="0" smtClean="0"/>
              <a:t>Законодатель </a:t>
            </a:r>
            <a:r>
              <a:rPr lang="ru-RU" sz="1800" dirty="0"/>
              <a:t>не предусмотрел ответственность за нарушение ч.2 ст.48! </a:t>
            </a:r>
            <a:endParaRPr lang="ru-RU" sz="1800" dirty="0" smtClean="0"/>
          </a:p>
          <a:p>
            <a:pPr marL="0" indent="0" fontAlgn="base">
              <a:buNone/>
            </a:pPr>
            <a:r>
              <a:rPr lang="ru-RU" sz="1800" b="1" dirty="0" smtClean="0"/>
              <a:t>Образовательная </a:t>
            </a:r>
            <a:r>
              <a:rPr lang="ru-RU" sz="1800" b="1" dirty="0"/>
              <a:t>организация </a:t>
            </a:r>
            <a:r>
              <a:rPr lang="ru-RU" sz="1800" dirty="0"/>
              <a:t>на своём уровне </a:t>
            </a:r>
            <a:r>
              <a:rPr lang="ru-RU" sz="1800" b="1" dirty="0"/>
              <a:t>может</a:t>
            </a:r>
            <a:r>
              <a:rPr lang="ru-RU" sz="1800" dirty="0"/>
              <a:t> отразить свою позицию по данному вопросу в локальных нормативных актах, трудовом договоре, можно </a:t>
            </a:r>
            <a:r>
              <a:rPr lang="ru-RU" sz="1800" b="1" dirty="0"/>
              <a:t>привлечь работника к дисциплинарной ответственности</a:t>
            </a:r>
            <a:r>
              <a:rPr lang="ru-RU" sz="1800" dirty="0"/>
              <a:t>. </a:t>
            </a:r>
            <a:endParaRPr lang="ru-RU" sz="1800" dirty="0" smtClean="0"/>
          </a:p>
          <a:p>
            <a:pPr marL="0" indent="0" fontAlgn="base">
              <a:buNone/>
            </a:pPr>
            <a:r>
              <a:rPr lang="ru-RU" sz="1800" dirty="0" smtClean="0"/>
              <a:t>Необходимо </a:t>
            </a:r>
            <a:r>
              <a:rPr lang="ru-RU" sz="1800" dirty="0"/>
              <a:t>только помнить про доказательную базу, т. к. работник вправе отстаивать свои права, в т. ч. в судебном порядке, доказывая свою невиновность. Вероятность того, что на практике данная статья работать не будет, очень высока.</a:t>
            </a:r>
            <a:endParaRPr lang="ru-RU" sz="1800" b="1" dirty="0"/>
          </a:p>
        </p:txBody>
      </p:sp>
    </p:spTree>
    <p:extLst>
      <p:ext uri="{BB962C8B-B14F-4D97-AF65-F5344CB8AC3E}">
        <p14:creationId xmlns:p14="http://schemas.microsoft.com/office/powerpoint/2010/main" xmlns="" val="1847462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331640" y="620688"/>
            <a:ext cx="6813932" cy="4873752"/>
          </a:xfrm>
        </p:spPr>
        <p:txBody>
          <a:bodyPr>
            <a:normAutofit fontScale="85000" lnSpcReduction="20000"/>
          </a:bodyPr>
          <a:lstStyle/>
          <a:p>
            <a:pPr marL="0" indent="0" algn="ctr" fontAlgn="base">
              <a:buNone/>
            </a:pPr>
            <a:r>
              <a:rPr lang="ru-RU" sz="1800" dirty="0"/>
              <a:t>Какие ситуации можно отнести к конфликту интересов педагогического работника? </a:t>
            </a:r>
            <a:endParaRPr lang="ru-RU" sz="1800" dirty="0" smtClean="0"/>
          </a:p>
          <a:p>
            <a:pPr marL="0" indent="0" fontAlgn="base">
              <a:buNone/>
            </a:pPr>
            <a:r>
              <a:rPr lang="ru-RU" sz="1800" dirty="0" smtClean="0"/>
              <a:t>В </a:t>
            </a:r>
            <a:r>
              <a:rPr lang="ru-RU" sz="1800" dirty="0"/>
              <a:t>зависимости от типа образовательной организации и видов деятельности, которые в ней осуществляются можно смоделировать достаточно большое количество таких </a:t>
            </a:r>
            <a:r>
              <a:rPr lang="ru-RU" sz="1800" dirty="0" smtClean="0"/>
              <a:t>ситуаций</a:t>
            </a:r>
            <a:r>
              <a:rPr lang="ru-RU" sz="1800" dirty="0"/>
              <a:t>. Рассмотрим некоторые из них</a:t>
            </a:r>
            <a:r>
              <a:rPr lang="ru-RU" sz="1800" dirty="0" smtClean="0"/>
              <a:t>:</a:t>
            </a:r>
          </a:p>
          <a:p>
            <a:pPr fontAlgn="base"/>
            <a:r>
              <a:rPr lang="ru-RU" sz="1800" dirty="0" smtClean="0"/>
              <a:t>Педагогический </a:t>
            </a:r>
            <a:r>
              <a:rPr lang="ru-RU" sz="1800" dirty="0"/>
              <a:t>работник входит в состав конкурсного жюри какого-либо мероприятия (например, районный, городской конкурс проектных работ, соревнование, олимпиады и т. д.), участие в котором принимает его обучающийся. Являясь членом жюри ему приходится оценивать участие обучающегося в данном мероприятии. Если к этому добавить возможность в дальнейшем получения материальной выгоды за результативность участия (так называемые стимулирующие выплаты), то это явно конфликт интересов.</a:t>
            </a:r>
          </a:p>
          <a:p>
            <a:pPr fontAlgn="base"/>
            <a:r>
              <a:rPr lang="ru-RU" sz="1800" dirty="0" smtClean="0"/>
              <a:t>Формирование </a:t>
            </a:r>
            <a:r>
              <a:rPr lang="ru-RU" sz="1800" dirty="0"/>
              <a:t>списков учебных групп (классов). Ситуация возникновения конфликта интересов педагогического работника здесь очень вероятна. Например, формирование списка учащихся первых классов. Ни для кого не является секретом, что на практике педагог может повлиять на состав формируемого списка обучающихся и при этом может преследовать корыстные цели.</a:t>
            </a:r>
          </a:p>
          <a:p>
            <a:pPr fontAlgn="base"/>
            <a:r>
              <a:rPr lang="ru-RU" sz="1800" dirty="0" smtClean="0"/>
              <a:t>Педагогический </a:t>
            </a:r>
            <a:r>
              <a:rPr lang="ru-RU" sz="1800" dirty="0"/>
              <a:t>работник получает небезвыгодные предложения (услуги, подарки и т. д.) от родителей обучающихся, которых он обучает.</a:t>
            </a:r>
          </a:p>
          <a:p>
            <a:pPr marL="0" indent="0" fontAlgn="base">
              <a:buNone/>
            </a:pPr>
            <a:endParaRPr lang="ru-RU" sz="1800" b="1" dirty="0"/>
          </a:p>
        </p:txBody>
      </p:sp>
    </p:spTree>
    <p:extLst>
      <p:ext uri="{BB962C8B-B14F-4D97-AF65-F5344CB8AC3E}">
        <p14:creationId xmlns:p14="http://schemas.microsoft.com/office/powerpoint/2010/main" xmlns="" val="2312832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755576" y="620688"/>
            <a:ext cx="7704856" cy="5112568"/>
          </a:xfrm>
        </p:spPr>
        <p:txBody>
          <a:bodyPr>
            <a:normAutofit fontScale="85000" lnSpcReduction="20000"/>
          </a:bodyPr>
          <a:lstStyle/>
          <a:p>
            <a:pPr marL="0" indent="0" algn="ctr" fontAlgn="base">
              <a:buNone/>
            </a:pPr>
            <a:r>
              <a:rPr lang="ru-RU" sz="1600" dirty="0" smtClean="0"/>
              <a:t>Федеральный закон</a:t>
            </a:r>
            <a:r>
              <a:rPr lang="ru-RU" sz="1600" dirty="0"/>
              <a:t> </a:t>
            </a:r>
            <a:r>
              <a:rPr lang="ru-RU" sz="1600" u="sng" dirty="0">
                <a:hlinkClick r:id="rId2"/>
              </a:rPr>
              <a:t>№ 273-ФЗ от 25.12.2008 г.</a:t>
            </a:r>
            <a:r>
              <a:rPr lang="ru-RU" sz="1600" dirty="0"/>
              <a:t> «О противодействии коррупции». </a:t>
            </a:r>
            <a:endParaRPr lang="ru-RU" sz="1600" dirty="0" smtClean="0"/>
          </a:p>
          <a:p>
            <a:pPr marL="0" indent="0" algn="ctr" fontAlgn="base">
              <a:buNone/>
            </a:pPr>
            <a:r>
              <a:rPr lang="ru-RU" sz="1600" dirty="0" smtClean="0"/>
              <a:t>В</a:t>
            </a:r>
            <a:r>
              <a:rPr lang="ru-RU" sz="1600" dirty="0"/>
              <a:t> статье 10 «под </a:t>
            </a:r>
            <a:r>
              <a:rPr lang="ru-RU" sz="1600" i="1" dirty="0"/>
              <a:t>конфликтом интересов </a:t>
            </a:r>
            <a:r>
              <a:rPr lang="ru-RU" sz="1600" dirty="0"/>
              <a:t>в настоящем Федеральном законе понимается </a:t>
            </a:r>
            <a:r>
              <a:rPr lang="ru-RU" sz="1600" i="1" dirty="0"/>
              <a:t>ситуация, при которой личная заинтересованность </a:t>
            </a:r>
            <a:r>
              <a:rPr lang="ru-RU" sz="1600" dirty="0"/>
              <a:t>(прямая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a:t>
            </a:r>
            <a:r>
              <a:rPr lang="ru-RU" sz="1600" i="1" dirty="0"/>
              <a:t>влияет или может повлиять на надлежащее, объективное и беспристрастное исполнение им должностных (служебных) обязанностей </a:t>
            </a:r>
            <a:r>
              <a:rPr lang="ru-RU" sz="1600" dirty="0"/>
              <a:t>(осуществление полномочий)». </a:t>
            </a:r>
            <a:endParaRPr lang="ru-RU" sz="1600" dirty="0" smtClean="0"/>
          </a:p>
          <a:p>
            <a:pPr marL="0" indent="0" algn="ctr" fontAlgn="base">
              <a:buNone/>
            </a:pPr>
            <a:endParaRPr lang="ru-RU" sz="1600" dirty="0" smtClean="0"/>
          </a:p>
          <a:p>
            <a:pPr marL="0" indent="0" algn="ctr" fontAlgn="base">
              <a:buNone/>
            </a:pPr>
            <a:r>
              <a:rPr lang="ru-RU" sz="1600" dirty="0" smtClean="0"/>
              <a:t>При </a:t>
            </a:r>
            <a:r>
              <a:rPr lang="ru-RU" sz="1600" dirty="0"/>
              <a:t>этом «под </a:t>
            </a:r>
            <a:r>
              <a:rPr lang="ru-RU" sz="1600" b="1" dirty="0"/>
              <a:t>личной заинтересованностью </a:t>
            </a:r>
            <a:r>
              <a:rPr lang="ru-RU" sz="1600" dirty="0"/>
              <a:t>понимается 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указанным в части 1 настоящей статьи,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указанное в части 1 настоящей статьи, и (или) лица, состоящие с ним в близком родстве или свойстве, связаны имущественными, корпоративными или иными близкими отношениями». </a:t>
            </a:r>
            <a:endParaRPr lang="ru-RU" sz="1600" dirty="0" smtClean="0"/>
          </a:p>
          <a:p>
            <a:pPr marL="0" indent="0" algn="ctr" fontAlgn="base">
              <a:buNone/>
            </a:pPr>
            <a:r>
              <a:rPr lang="ru-RU" sz="1600" dirty="0" smtClean="0"/>
              <a:t>Рассматривая </a:t>
            </a:r>
            <a:r>
              <a:rPr lang="ru-RU" sz="1600" dirty="0"/>
              <a:t>понятие «конфликта интересов» через призму данного закона, нужно понимать, что в первую очередь речь идёт о должностных лицах, которые относятся к государственной или муниципальной службе. Работники образовательной организации к таковым не относятся. Однако законодательство модернизируется, совершенствуется и уже сейчас </a:t>
            </a:r>
            <a:r>
              <a:rPr lang="ru-RU" sz="1600" b="1" dirty="0"/>
              <a:t>к руководителям образовательных организаций применяют отдельные нормы данного закона</a:t>
            </a:r>
            <a:r>
              <a:rPr lang="ru-RU" sz="1600" dirty="0"/>
              <a:t>, например, предоставление сведений о доходах и т. д.</a:t>
            </a:r>
            <a:endParaRPr lang="ru-RU" sz="1800" b="1" dirty="0"/>
          </a:p>
        </p:txBody>
      </p:sp>
    </p:spTree>
    <p:extLst>
      <p:ext uri="{BB962C8B-B14F-4D97-AF65-F5344CB8AC3E}">
        <p14:creationId xmlns:p14="http://schemas.microsoft.com/office/powerpoint/2010/main" xmlns="" val="20802914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63</TotalTime>
  <Words>118</Words>
  <Application>Microsoft Office PowerPoint</Application>
  <PresentationFormat>Экран (4:3)</PresentationFormat>
  <Paragraphs>30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Эркер</vt:lpstr>
      <vt:lpstr>КОНФЛИКТ ИНТЕРЕСОВ РАБОТНИКА В ОБРАЗОВАТЕЛЬНОЙ ОРГАНИЗАЦИИ</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КОНФЛИКТ ИНТЕРЕСОВ РАБОТНИКА В ОБРАЗОВАТЕЛЬНОЙ ОРГАНИЗАЦИИ</dc:title>
  <dc:creator>Лера</dc:creator>
  <cp:lastModifiedBy>анжелика</cp:lastModifiedBy>
  <cp:revision>12</cp:revision>
  <dcterms:created xsi:type="dcterms:W3CDTF">2018-04-19T09:56:21Z</dcterms:created>
  <dcterms:modified xsi:type="dcterms:W3CDTF">2018-06-27T13:03:31Z</dcterms:modified>
</cp:coreProperties>
</file>