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B4C71EC6-210F-42DE-9C53-41977AD35B3D}" type="datetimeFigureOut">
              <a:rPr lang="ru-RU" smtClean="0"/>
              <a:pPr/>
              <a:t>27.06.2018</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27.06.2018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27.06.2018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Объект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B4C71EC6-210F-42DE-9C53-41977AD35B3D}" type="datetimeFigureOut">
              <a:rPr lang="ru-RU" smtClean="0"/>
              <a:pPr/>
              <a:t>27.06.2018</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B4C71EC6-210F-42DE-9C53-41977AD35B3D}" type="datetimeFigureOut">
              <a:rPr lang="ru-RU" smtClean="0"/>
              <a:pPr/>
              <a:t>27.06.2018</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B19B0651-EE4F-4900-A07F-96A6BFA9D0F0}" type="slidenum">
              <a:rPr lang="ru-RU" smtClean="0"/>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Объект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B4C71EC6-210F-42DE-9C53-41977AD35B3D}" type="datetimeFigureOut">
              <a:rPr lang="ru-RU" smtClean="0"/>
              <a:pPr/>
              <a:t>27.06.2018</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B4C71EC6-210F-42DE-9C53-41977AD35B3D}" type="datetimeFigureOut">
              <a:rPr lang="ru-RU" smtClean="0"/>
              <a:pPr/>
              <a:t>27.06.2018</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pPr/>
              <a:t>27.06.2018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B4C71EC6-210F-42DE-9C53-41977AD35B3D}" type="datetimeFigureOut">
              <a:rPr lang="ru-RU" smtClean="0"/>
              <a:pPr/>
              <a:t>27.06.2018</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B4C71EC6-210F-42DE-9C53-41977AD35B3D}" type="datetimeFigureOut">
              <a:rPr lang="ru-RU" smtClean="0"/>
              <a:pPr/>
              <a:t>27.06.2018</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B4C71EC6-210F-42DE-9C53-41977AD35B3D}" type="datetimeFigureOut">
              <a:rPr lang="ru-RU" smtClean="0"/>
              <a:pPr/>
              <a:t>27.06.2018</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4C71EC6-210F-42DE-9C53-41977AD35B3D}" type="datetimeFigureOut">
              <a:rPr lang="ru-RU" smtClean="0"/>
              <a:pPr/>
              <a:t>27.06.2018</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9B0651-EE4F-4900-A07F-96A6BFA9D0F0}"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2204864"/>
            <a:ext cx="8229600" cy="1828800"/>
          </a:xfrm>
        </p:spPr>
        <p:txBody>
          <a:bodyPr>
            <a:noAutofit/>
          </a:bodyPr>
          <a:lstStyle/>
          <a:p>
            <a:pPr algn="r"/>
            <a:r>
              <a:rPr lang="ru-RU" sz="2800" dirty="0" smtClean="0"/>
              <a:t>ПРИЧИНЫ</a:t>
            </a:r>
            <a:r>
              <a:rPr lang="ru-RU" sz="2800" dirty="0"/>
              <a:t> </a:t>
            </a:r>
            <a:r>
              <a:rPr lang="ru-RU" sz="2800" dirty="0" smtClean="0"/>
              <a:t>КОРРУПЦИИ В ОБРАЗОВАНИИ И МЕХАНИЗМЫ ПРОТИВОДЕЙСТВИЯ</a:t>
            </a:r>
            <a:endParaRPr lang="ru-RU" sz="2800" dirty="0"/>
          </a:p>
        </p:txBody>
      </p:sp>
    </p:spTree>
    <p:extLst>
      <p:ext uri="{BB962C8B-B14F-4D97-AF65-F5344CB8AC3E}">
        <p14:creationId xmlns:p14="http://schemas.microsoft.com/office/powerpoint/2010/main" xmlns="" val="18012055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850106"/>
          </a:xfrm>
        </p:spPr>
        <p:txBody>
          <a:bodyPr>
            <a:normAutofit/>
          </a:bodyPr>
          <a:lstStyle/>
          <a:p>
            <a:pPr lvl="0"/>
            <a:r>
              <a:rPr lang="ru-RU" sz="2700" b="0" dirty="0">
                <a:ln>
                  <a:noFill/>
                </a:ln>
                <a:solidFill>
                  <a:schemeClr val="tx1"/>
                </a:solidFill>
                <a:effectLst/>
                <a:latin typeface="Arial" pitchFamily="34" charset="0"/>
                <a:ea typeface="Times New Roman" pitchFamily="18" charset="0"/>
                <a:cs typeface="Arial" pitchFamily="34" charset="0"/>
              </a:rPr>
              <a:t>Характеристика образовательной </a:t>
            </a:r>
            <a:r>
              <a:rPr lang="ru-RU" sz="2700" b="0" dirty="0" smtClean="0">
                <a:ln>
                  <a:noFill/>
                </a:ln>
                <a:solidFill>
                  <a:schemeClr val="tx1"/>
                </a:solidFill>
                <a:effectLst/>
                <a:latin typeface="Arial" pitchFamily="34" charset="0"/>
                <a:ea typeface="Times New Roman" pitchFamily="18" charset="0"/>
                <a:cs typeface="Arial" pitchFamily="34" charset="0"/>
              </a:rPr>
              <a:t>коррупции</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3077062191"/>
              </p:ext>
            </p:extLst>
          </p:nvPr>
        </p:nvGraphicFramePr>
        <p:xfrm>
          <a:off x="1475656" y="1916832"/>
          <a:ext cx="6192688" cy="4516126"/>
        </p:xfrm>
        <a:graphic>
          <a:graphicData uri="http://schemas.openxmlformats.org/drawingml/2006/table">
            <a:tbl>
              <a:tblPr>
                <a:tableStyleId>{3C2FFA5D-87B4-456A-9821-1D502468CF0F}</a:tableStyleId>
              </a:tblPr>
              <a:tblGrid>
                <a:gridCol w="2383000"/>
                <a:gridCol w="3809688"/>
              </a:tblGrid>
              <a:tr h="360040">
                <a:tc>
                  <a:txBody>
                    <a:bodyPr/>
                    <a:lstStyle/>
                    <a:p>
                      <a:pPr algn="ctr">
                        <a:spcAft>
                          <a:spcPts val="0"/>
                        </a:spcAft>
                      </a:pPr>
                      <a:r>
                        <a:rPr lang="ru-RU" sz="1200">
                          <a:effectLst/>
                        </a:rPr>
                        <a:t>Показатели</a:t>
                      </a:r>
                      <a:endParaRPr lang="ru-RU" sz="1000" b="1">
                        <a:effectLst/>
                        <a:latin typeface="Times New Roman"/>
                      </a:endParaRPr>
                    </a:p>
                  </a:txBody>
                  <a:tcPr marL="68580" marR="68580" marT="0" marB="0"/>
                </a:tc>
                <a:tc>
                  <a:txBody>
                    <a:bodyPr/>
                    <a:lstStyle/>
                    <a:p>
                      <a:pPr algn="ctr">
                        <a:spcAft>
                          <a:spcPts val="0"/>
                        </a:spcAft>
                      </a:pPr>
                      <a:r>
                        <a:rPr lang="ru-RU" sz="1200">
                          <a:effectLst/>
                        </a:rPr>
                        <a:t>Характеристика</a:t>
                      </a:r>
                      <a:endParaRPr lang="ru-RU" sz="1000" b="1">
                        <a:effectLst/>
                        <a:latin typeface="Times New Roman"/>
                      </a:endParaRPr>
                    </a:p>
                  </a:txBody>
                  <a:tcPr marL="68580" marR="68580" marT="0" marB="0"/>
                </a:tc>
              </a:tr>
              <a:tr h="562667">
                <a:tc>
                  <a:txBody>
                    <a:bodyPr/>
                    <a:lstStyle/>
                    <a:p>
                      <a:pPr algn="just">
                        <a:spcAft>
                          <a:spcPts val="0"/>
                        </a:spcAft>
                      </a:pPr>
                      <a:r>
                        <a:rPr lang="ru-RU" sz="1200" dirty="0">
                          <a:effectLst/>
                        </a:rPr>
                        <a:t>Взяткополучатели</a:t>
                      </a:r>
                      <a:endParaRPr lang="ru-RU" sz="1000" dirty="0">
                        <a:effectLst/>
                        <a:latin typeface="Times New Roman"/>
                        <a:ea typeface="Times New Roman"/>
                      </a:endParaRPr>
                    </a:p>
                  </a:txBody>
                  <a:tcPr marL="68580" marR="68580" marT="0" marB="0"/>
                </a:tc>
                <a:tc>
                  <a:txBody>
                    <a:bodyPr/>
                    <a:lstStyle/>
                    <a:p>
                      <a:pPr algn="just">
                        <a:spcAft>
                          <a:spcPts val="0"/>
                        </a:spcAft>
                      </a:pPr>
                      <a:r>
                        <a:rPr lang="ru-RU" sz="1200" dirty="0">
                          <a:effectLst/>
                        </a:rPr>
                        <a:t>Педагог, ответственное лицо образовательного учреждения, наделенное определенными полномочиями </a:t>
                      </a:r>
                      <a:endParaRPr lang="ru-RU" sz="1000" dirty="0">
                        <a:effectLst/>
                        <a:latin typeface="Times New Roman"/>
                        <a:ea typeface="Times New Roman"/>
                      </a:endParaRPr>
                    </a:p>
                  </a:txBody>
                  <a:tcPr marL="68580" marR="68580" marT="0" marB="0"/>
                </a:tc>
              </a:tr>
              <a:tr h="329897">
                <a:tc>
                  <a:txBody>
                    <a:bodyPr/>
                    <a:lstStyle/>
                    <a:p>
                      <a:pPr algn="just">
                        <a:spcAft>
                          <a:spcPts val="0"/>
                        </a:spcAft>
                      </a:pPr>
                      <a:r>
                        <a:rPr lang="ru-RU" sz="1200" dirty="0">
                          <a:effectLst/>
                        </a:rPr>
                        <a:t>Взяткодатели</a:t>
                      </a:r>
                      <a:endParaRPr lang="ru-RU" sz="1000" dirty="0">
                        <a:effectLst/>
                        <a:latin typeface="Times New Roman"/>
                        <a:ea typeface="Times New Roman"/>
                      </a:endParaRPr>
                    </a:p>
                  </a:txBody>
                  <a:tcPr marL="68580" marR="68580" marT="0" marB="0"/>
                </a:tc>
                <a:tc>
                  <a:txBody>
                    <a:bodyPr/>
                    <a:lstStyle/>
                    <a:p>
                      <a:pPr algn="just">
                        <a:spcAft>
                          <a:spcPts val="0"/>
                        </a:spcAft>
                      </a:pPr>
                      <a:r>
                        <a:rPr lang="ru-RU" sz="1200">
                          <a:effectLst/>
                        </a:rPr>
                        <a:t>Обучающийся, его родители</a:t>
                      </a:r>
                      <a:endParaRPr lang="ru-RU" sz="1000">
                        <a:effectLst/>
                        <a:latin typeface="Times New Roman"/>
                        <a:ea typeface="Times New Roman"/>
                      </a:endParaRPr>
                    </a:p>
                  </a:txBody>
                  <a:tcPr marL="68580" marR="68580" marT="0" marB="0"/>
                </a:tc>
              </a:tr>
              <a:tr h="1031556">
                <a:tc>
                  <a:txBody>
                    <a:bodyPr/>
                    <a:lstStyle/>
                    <a:p>
                      <a:pPr algn="just">
                        <a:spcAft>
                          <a:spcPts val="0"/>
                        </a:spcAft>
                      </a:pPr>
                      <a:r>
                        <a:rPr lang="ru-RU" sz="1200" dirty="0">
                          <a:effectLst/>
                        </a:rPr>
                        <a:t>Инициаторы коррупционных отношений</a:t>
                      </a:r>
                      <a:endParaRPr lang="ru-RU" sz="1000" dirty="0">
                        <a:effectLst/>
                        <a:latin typeface="Times New Roman"/>
                        <a:ea typeface="Times New Roman"/>
                      </a:endParaRPr>
                    </a:p>
                  </a:txBody>
                  <a:tcPr marL="68580" marR="68580" marT="0" marB="0"/>
                </a:tc>
                <a:tc>
                  <a:txBody>
                    <a:bodyPr/>
                    <a:lstStyle/>
                    <a:p>
                      <a:pPr algn="just">
                        <a:spcAft>
                          <a:spcPts val="0"/>
                        </a:spcAft>
                      </a:pPr>
                      <a:r>
                        <a:rPr lang="ru-RU" sz="1200">
                          <a:effectLst/>
                        </a:rPr>
                        <a:t>Возможны такие варианты:</a:t>
                      </a:r>
                      <a:endParaRPr lang="ru-RU" sz="1000">
                        <a:effectLst/>
                      </a:endParaRPr>
                    </a:p>
                    <a:p>
                      <a:pPr marL="342900" lvl="0" indent="-342900" algn="just">
                        <a:lnSpc>
                          <a:spcPct val="150000"/>
                        </a:lnSpc>
                        <a:spcAft>
                          <a:spcPts val="0"/>
                        </a:spcAft>
                        <a:buFont typeface="Symbol"/>
                        <a:buChar char="-"/>
                        <a:tabLst>
                          <a:tab pos="228600" algn="l"/>
                        </a:tabLst>
                      </a:pPr>
                      <a:r>
                        <a:rPr lang="ru-RU" sz="1200">
                          <a:effectLst/>
                        </a:rPr>
                        <a:t>по инициативе  стороны обучающегося;</a:t>
                      </a:r>
                      <a:endParaRPr lang="ru-RU" sz="1400">
                        <a:effectLst/>
                      </a:endParaRPr>
                    </a:p>
                    <a:p>
                      <a:pPr marL="342900" lvl="0" indent="-342900" algn="just">
                        <a:lnSpc>
                          <a:spcPct val="150000"/>
                        </a:lnSpc>
                        <a:spcAft>
                          <a:spcPts val="0"/>
                        </a:spcAft>
                        <a:buFont typeface="Symbol"/>
                        <a:buChar char="-"/>
                        <a:tabLst>
                          <a:tab pos="228600" algn="l"/>
                        </a:tabLst>
                      </a:pPr>
                      <a:r>
                        <a:rPr lang="ru-RU" sz="1200">
                          <a:effectLst/>
                        </a:rPr>
                        <a:t>вымогательство взятки со стороны работников образовательного учреждения</a:t>
                      </a:r>
                      <a:endParaRPr lang="ru-RU" sz="1400">
                        <a:effectLst/>
                        <a:latin typeface="Times New Roman"/>
                        <a:ea typeface="Times New Roman"/>
                      </a:endParaRPr>
                    </a:p>
                  </a:txBody>
                  <a:tcPr marL="68580" marR="68580" marT="0" marB="0"/>
                </a:tc>
              </a:tr>
              <a:tr h="562667">
                <a:tc>
                  <a:txBody>
                    <a:bodyPr/>
                    <a:lstStyle/>
                    <a:p>
                      <a:pPr algn="just">
                        <a:spcAft>
                          <a:spcPts val="0"/>
                        </a:spcAft>
                      </a:pPr>
                      <a:r>
                        <a:rPr lang="ru-RU" sz="1200" dirty="0">
                          <a:effectLst/>
                        </a:rPr>
                        <a:t> </a:t>
                      </a:r>
                      <a:r>
                        <a:rPr lang="ru-RU" sz="1200" dirty="0" smtClean="0">
                          <a:effectLst/>
                        </a:rPr>
                        <a:t>Формы </a:t>
                      </a:r>
                      <a:r>
                        <a:rPr lang="ru-RU" sz="1200" dirty="0">
                          <a:effectLst/>
                        </a:rPr>
                        <a:t>выгоды, получаемой взяткополучателем</a:t>
                      </a:r>
                      <a:endParaRPr lang="ru-RU" sz="1000" dirty="0">
                        <a:effectLst/>
                        <a:latin typeface="Times New Roman"/>
                        <a:ea typeface="Times New Roman"/>
                      </a:endParaRPr>
                    </a:p>
                  </a:txBody>
                  <a:tcPr marL="68580" marR="68580" marT="0" marB="0"/>
                </a:tc>
                <a:tc>
                  <a:txBody>
                    <a:bodyPr/>
                    <a:lstStyle/>
                    <a:p>
                      <a:pPr algn="just">
                        <a:spcAft>
                          <a:spcPts val="0"/>
                        </a:spcAft>
                      </a:pPr>
                      <a:r>
                        <a:rPr lang="ru-RU" sz="1200" dirty="0">
                          <a:effectLst/>
                        </a:rPr>
                        <a:t>Денежные средства, материальные ресурсы (ремонт в доме, бытовая техника, другое), обмен услуги</a:t>
                      </a:r>
                      <a:endParaRPr lang="ru-RU" sz="1000" dirty="0">
                        <a:effectLst/>
                        <a:latin typeface="Times New Roman"/>
                        <a:ea typeface="Times New Roman"/>
                      </a:endParaRPr>
                    </a:p>
                  </a:txBody>
                  <a:tcPr marL="68580" marR="68580" marT="0" marB="0"/>
                </a:tc>
              </a:tr>
              <a:tr h="562667">
                <a:tc>
                  <a:txBody>
                    <a:bodyPr/>
                    <a:lstStyle/>
                    <a:p>
                      <a:pPr algn="just">
                        <a:spcAft>
                          <a:spcPts val="0"/>
                        </a:spcAft>
                      </a:pPr>
                      <a:r>
                        <a:rPr lang="ru-RU" sz="1200">
                          <a:effectLst/>
                        </a:rPr>
                        <a:t>Цели коррупции с точки зрения взяткодателя</a:t>
                      </a:r>
                      <a:endParaRPr lang="ru-RU" sz="1000">
                        <a:effectLst/>
                        <a:latin typeface="Times New Roman"/>
                        <a:ea typeface="Times New Roman"/>
                      </a:endParaRPr>
                    </a:p>
                  </a:txBody>
                  <a:tcPr marL="68580" marR="68580" marT="0" marB="0"/>
                </a:tc>
                <a:tc>
                  <a:txBody>
                    <a:bodyPr/>
                    <a:lstStyle/>
                    <a:p>
                      <a:pPr marL="342900" lvl="0" indent="-342900" algn="just">
                        <a:spcAft>
                          <a:spcPts val="0"/>
                        </a:spcAft>
                        <a:buFont typeface="Symbol"/>
                        <a:buChar char="-"/>
                        <a:tabLst>
                          <a:tab pos="228600" algn="l"/>
                        </a:tabLst>
                      </a:pPr>
                      <a:r>
                        <a:rPr lang="ru-RU" sz="1200" dirty="0">
                          <a:effectLst/>
                        </a:rPr>
                        <a:t>поступление в </a:t>
                      </a:r>
                      <a:r>
                        <a:rPr lang="ru-RU" sz="1200" dirty="0" smtClean="0">
                          <a:effectLst/>
                        </a:rPr>
                        <a:t>образовательную организацию;</a:t>
                      </a:r>
                      <a:endParaRPr lang="ru-RU" sz="1000" dirty="0">
                        <a:effectLst/>
                      </a:endParaRPr>
                    </a:p>
                    <a:p>
                      <a:pPr marL="342900" lvl="0" indent="-342900" algn="just">
                        <a:spcAft>
                          <a:spcPts val="0"/>
                        </a:spcAft>
                        <a:buFont typeface="Symbol"/>
                        <a:buChar char="-"/>
                        <a:tabLst>
                          <a:tab pos="228600" algn="l"/>
                        </a:tabLst>
                      </a:pPr>
                      <a:r>
                        <a:rPr lang="ru-RU" sz="1200" dirty="0">
                          <a:effectLst/>
                        </a:rPr>
                        <a:t>сдача экзамена, зачета;</a:t>
                      </a:r>
                      <a:endParaRPr lang="ru-RU" sz="1000" dirty="0">
                        <a:effectLst/>
                      </a:endParaRPr>
                    </a:p>
                    <a:p>
                      <a:pPr marL="342900" lvl="0" indent="-342900" algn="just">
                        <a:spcAft>
                          <a:spcPts val="0"/>
                        </a:spcAft>
                        <a:buFont typeface="Symbol"/>
                        <a:buChar char="-"/>
                        <a:tabLst>
                          <a:tab pos="228600" algn="l"/>
                        </a:tabLst>
                      </a:pPr>
                      <a:r>
                        <a:rPr lang="ru-RU" sz="1200" dirty="0">
                          <a:effectLst/>
                        </a:rPr>
                        <a:t>покупка диплома </a:t>
                      </a:r>
                      <a:endParaRPr lang="ru-RU" sz="1000" dirty="0">
                        <a:effectLst/>
                        <a:latin typeface="Times New Roman"/>
                        <a:ea typeface="Times New Roman"/>
                      </a:endParaRPr>
                    </a:p>
                  </a:txBody>
                  <a:tcPr marL="68580" marR="68580" marT="0" marB="0"/>
                </a:tc>
              </a:tr>
              <a:tr h="937779">
                <a:tc>
                  <a:txBody>
                    <a:bodyPr/>
                    <a:lstStyle/>
                    <a:p>
                      <a:pPr algn="just">
                        <a:spcAft>
                          <a:spcPts val="0"/>
                        </a:spcAft>
                      </a:pPr>
                      <a:r>
                        <a:rPr lang="ru-RU" sz="1200">
                          <a:effectLst/>
                        </a:rPr>
                        <a:t>Уровень распространения коррупции</a:t>
                      </a:r>
                      <a:endParaRPr lang="ru-RU" sz="1000">
                        <a:effectLst/>
                        <a:latin typeface="Times New Roman"/>
                        <a:ea typeface="Times New Roman"/>
                      </a:endParaRPr>
                    </a:p>
                  </a:txBody>
                  <a:tcPr marL="68580" marR="68580" marT="0" marB="0"/>
                </a:tc>
                <a:tc>
                  <a:txBody>
                    <a:bodyPr/>
                    <a:lstStyle/>
                    <a:p>
                      <a:pPr algn="just">
                        <a:spcAft>
                          <a:spcPts val="0"/>
                        </a:spcAft>
                      </a:pPr>
                      <a:r>
                        <a:rPr lang="ru-RU" sz="1200" dirty="0">
                          <a:effectLst/>
                        </a:rPr>
                        <a:t>Задействованы все уровни:</a:t>
                      </a:r>
                      <a:endParaRPr lang="ru-RU" sz="1000" dirty="0">
                        <a:effectLst/>
                      </a:endParaRPr>
                    </a:p>
                    <a:p>
                      <a:pPr marL="342900" lvl="0" indent="-342900" algn="just">
                        <a:spcAft>
                          <a:spcPts val="0"/>
                        </a:spcAft>
                        <a:buFont typeface="Symbol"/>
                        <a:buChar char="-"/>
                        <a:tabLst>
                          <a:tab pos="228600" algn="l"/>
                        </a:tabLst>
                      </a:pPr>
                      <a:r>
                        <a:rPr lang="ru-RU" sz="1200" dirty="0">
                          <a:effectLst/>
                        </a:rPr>
                        <a:t>низовая (рядовые сотрудники, младший и средний уровень управления);</a:t>
                      </a:r>
                      <a:endParaRPr lang="ru-RU" sz="1000" dirty="0">
                        <a:effectLst/>
                      </a:endParaRPr>
                    </a:p>
                    <a:p>
                      <a:pPr marL="342900" lvl="0" indent="-342900" algn="just">
                        <a:spcAft>
                          <a:spcPts val="0"/>
                        </a:spcAft>
                        <a:buFont typeface="Symbol"/>
                        <a:buChar char="-"/>
                        <a:tabLst>
                          <a:tab pos="228600" algn="l"/>
                        </a:tabLst>
                      </a:pPr>
                      <a:r>
                        <a:rPr lang="ru-RU" sz="1200" dirty="0">
                          <a:effectLst/>
                        </a:rPr>
                        <a:t>верхушечная (высшее руководство, работники министерств и ведомств)</a:t>
                      </a:r>
                      <a:endParaRPr lang="ru-RU" sz="10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xmlns="" val="3001216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764704"/>
            <a:ext cx="8229600" cy="5544616"/>
          </a:xfrm>
        </p:spPr>
        <p:txBody>
          <a:bodyPr>
            <a:normAutofit fontScale="32500" lnSpcReduction="20000"/>
          </a:bodyPr>
          <a:lstStyle/>
          <a:p>
            <a:pPr marL="137160" indent="0" algn="just">
              <a:buNone/>
            </a:pPr>
            <a:r>
              <a:rPr lang="ru-RU" sz="3700" dirty="0">
                <a:solidFill>
                  <a:schemeClr val="accent1">
                    <a:lumMod val="20000"/>
                    <a:lumOff val="80000"/>
                  </a:schemeClr>
                </a:solidFill>
              </a:rPr>
              <a:t>Появлению и развитию коррупции способствует множество обстоятельств. Среди всего комплекса </a:t>
            </a:r>
            <a:r>
              <a:rPr lang="ru-RU" sz="3700" b="1" dirty="0">
                <a:solidFill>
                  <a:schemeClr val="accent1">
                    <a:lumMod val="20000"/>
                    <a:lumOff val="80000"/>
                  </a:schemeClr>
                </a:solidFill>
              </a:rPr>
              <a:t>причин</a:t>
            </a:r>
            <a:r>
              <a:rPr lang="ru-RU" sz="3700" dirty="0">
                <a:solidFill>
                  <a:schemeClr val="accent1">
                    <a:lumMod val="20000"/>
                    <a:lumOff val="80000"/>
                  </a:schemeClr>
                </a:solidFill>
              </a:rPr>
              <a:t> можно выделить основными следующие.</a:t>
            </a:r>
          </a:p>
          <a:p>
            <a:pPr algn="just"/>
            <a:endParaRPr lang="ru-RU" sz="3700" dirty="0">
              <a:solidFill>
                <a:schemeClr val="accent1">
                  <a:lumMod val="20000"/>
                  <a:lumOff val="80000"/>
                </a:schemeClr>
              </a:solidFill>
            </a:endParaRPr>
          </a:p>
          <a:p>
            <a:pPr algn="just"/>
            <a:r>
              <a:rPr lang="ru-RU" sz="3700" dirty="0">
                <a:solidFill>
                  <a:schemeClr val="accent1">
                    <a:lumMod val="20000"/>
                    <a:lumOff val="80000"/>
                  </a:schemeClr>
                </a:solidFill>
              </a:rPr>
              <a:t>Во-первых, это, конечно же, низкий уровень оплаты труда </a:t>
            </a:r>
            <a:r>
              <a:rPr lang="ru-RU" sz="3700" dirty="0" smtClean="0">
                <a:solidFill>
                  <a:schemeClr val="accent1">
                    <a:lumMod val="20000"/>
                    <a:lumOff val="80000"/>
                  </a:schemeClr>
                </a:solidFill>
              </a:rPr>
              <a:t>педагогов </a:t>
            </a:r>
            <a:r>
              <a:rPr lang="ru-RU" sz="3700" dirty="0">
                <a:solidFill>
                  <a:schemeClr val="accent1">
                    <a:lumMod val="20000"/>
                    <a:lumOff val="80000"/>
                  </a:schemeClr>
                </a:solidFill>
              </a:rPr>
              <a:t>и преподавателей ВУЗов. Даже, несмотря на начало проведения национального проекта «Образование» доходы обучающего персонала не достигли желаемого уровня. Зарплаты учителей и преподавателей остаются одними из самых низких в стране. Это и подстегивает их к взяточничеству.</a:t>
            </a:r>
          </a:p>
          <a:p>
            <a:pPr algn="just"/>
            <a:endParaRPr lang="ru-RU" sz="3700" dirty="0">
              <a:solidFill>
                <a:schemeClr val="accent1">
                  <a:lumMod val="20000"/>
                  <a:lumOff val="80000"/>
                </a:schemeClr>
              </a:solidFill>
            </a:endParaRPr>
          </a:p>
          <a:p>
            <a:pPr algn="just"/>
            <a:r>
              <a:rPr lang="ru-RU" sz="3700" dirty="0">
                <a:solidFill>
                  <a:schemeClr val="accent1">
                    <a:lumMod val="20000"/>
                    <a:lumOff val="80000"/>
                  </a:schemeClr>
                </a:solidFill>
              </a:rPr>
              <a:t>Во-вторых, это разница между уровнем образования, с которым выходит выпускник из школы и теми требованиями, которые ему предъявляются при поступлении. В связи с этим большинство абитуриентов вынуждено заниматься сверх учебной программы школы, ходить на платные курсы при ВУЗе или брать уроки у преподавателей университета. Эту практику нельзя назвать открытой коррупцией, но именно в качестве коррупции она воспринимается поступающими. Скорее всего, ее можно назвать «скрытой» коррупцией. Причем, могут отмечаться случаи прямых угроз со стороны преподавателей института и принуждению посещения таких «дополнительных» занятий. Родители, испуганные тем, что их ребенок может остаться не у дел и не поступить в институт, готовы платить и за такие «подготовительные курсы».</a:t>
            </a:r>
          </a:p>
          <a:p>
            <a:pPr algn="just"/>
            <a:endParaRPr lang="ru-RU" sz="3700" dirty="0">
              <a:solidFill>
                <a:schemeClr val="accent1">
                  <a:lumMod val="20000"/>
                  <a:lumOff val="80000"/>
                </a:schemeClr>
              </a:solidFill>
            </a:endParaRPr>
          </a:p>
          <a:p>
            <a:pPr algn="just"/>
            <a:r>
              <a:rPr lang="ru-RU" sz="3700" dirty="0">
                <a:solidFill>
                  <a:schemeClr val="accent1">
                    <a:lumMod val="20000"/>
                    <a:lumOff val="80000"/>
                  </a:schemeClr>
                </a:solidFill>
              </a:rPr>
              <a:t>В-третьих, это недостаточное финансирование системы </a:t>
            </a:r>
            <a:r>
              <a:rPr lang="ru-RU" sz="3700" dirty="0" smtClean="0">
                <a:solidFill>
                  <a:schemeClr val="accent1">
                    <a:lumMod val="20000"/>
                    <a:lumOff val="80000"/>
                  </a:schemeClr>
                </a:solidFill>
              </a:rPr>
              <a:t>образования. </a:t>
            </a:r>
            <a:r>
              <a:rPr lang="ru-RU" sz="3700" dirty="0">
                <a:solidFill>
                  <a:schemeClr val="accent1">
                    <a:lumMod val="20000"/>
                    <a:lumOff val="80000"/>
                  </a:schemeClr>
                </a:solidFill>
              </a:rPr>
              <a:t>Это привело к расслоению учебных заведений на элитные и простые, а так же к тому, что широко практикуется сбор средств с учеников и их родителей на улучшение состояния учебных заведений, что является незаконным, так как Конституцией заложено, что образование у нас в стране абсолютно бесплатное. Делается это практически повсеместно. Доказать факт коррупции в таком случае крайне сложно, ведь подобные приобретения оформляются, как благотворительная помощь и может не облагаться налогом. Еще одной немаловажной причиной появления и роста коррупции в системе образования специалисты считают стимуляцию самих учащихся и их родителей к взяточничеству. Существуют негласные тарифы для сдачи вступительных экзаменов в ВУЗы, отметки о посещаемости или отработке, и так далее.</a:t>
            </a:r>
          </a:p>
          <a:p>
            <a:pPr marL="137160" indent="0" algn="just">
              <a:buNone/>
            </a:pPr>
            <a:endParaRPr lang="ru-RU" sz="3400" dirty="0">
              <a:solidFill>
                <a:schemeClr val="accent1">
                  <a:lumMod val="20000"/>
                  <a:lumOff val="80000"/>
                </a:schemeClr>
              </a:solidFill>
            </a:endParaRPr>
          </a:p>
          <a:p>
            <a:endParaRPr lang="ru-RU" dirty="0"/>
          </a:p>
        </p:txBody>
      </p:sp>
    </p:spTree>
    <p:extLst>
      <p:ext uri="{BB962C8B-B14F-4D97-AF65-F5344CB8AC3E}">
        <p14:creationId xmlns:p14="http://schemas.microsoft.com/office/powerpoint/2010/main" xmlns="" val="3740671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548680"/>
            <a:ext cx="8229600" cy="5976664"/>
          </a:xfrm>
        </p:spPr>
        <p:txBody>
          <a:bodyPr>
            <a:noAutofit/>
          </a:bodyPr>
          <a:lstStyle/>
          <a:p>
            <a:pPr marL="137160" indent="0" algn="ctr">
              <a:buNone/>
            </a:pPr>
            <a:r>
              <a:rPr lang="ru-RU" sz="1400" b="1" dirty="0"/>
              <a:t>Г</a:t>
            </a:r>
            <a:r>
              <a:rPr lang="ru-RU" sz="1400" b="1" dirty="0" smtClean="0"/>
              <a:t>лавным </a:t>
            </a:r>
            <a:r>
              <a:rPr lang="ru-RU" sz="1400" b="1" dirty="0"/>
              <a:t>стимулом </a:t>
            </a:r>
            <a:r>
              <a:rPr lang="ru-RU" sz="1400" dirty="0"/>
              <a:t>к коррупции является </a:t>
            </a:r>
            <a:r>
              <a:rPr lang="ru-RU" sz="1400" b="1" dirty="0"/>
              <a:t>возможность получения экономической </a:t>
            </a:r>
            <a:r>
              <a:rPr lang="ru-RU" sz="1400" b="1" dirty="0" smtClean="0"/>
              <a:t>прибыли</a:t>
            </a:r>
            <a:r>
              <a:rPr lang="ru-RU" sz="1400" dirty="0" smtClean="0"/>
              <a:t>, </a:t>
            </a:r>
            <a:r>
              <a:rPr lang="ru-RU" sz="1400" dirty="0"/>
              <a:t>связанной с использованием властных полномочий, а </a:t>
            </a:r>
            <a:r>
              <a:rPr lang="ru-RU" sz="1400" b="1" dirty="0"/>
              <a:t>главным сдерживающим фактором – риск разоблачения и наказания</a:t>
            </a:r>
            <a:r>
              <a:rPr lang="ru-RU" sz="1400" dirty="0"/>
              <a:t>. </a:t>
            </a:r>
            <a:endParaRPr lang="ru-RU" sz="1400" dirty="0" smtClean="0"/>
          </a:p>
          <a:p>
            <a:pPr marL="137160" indent="0">
              <a:buNone/>
            </a:pPr>
            <a:endParaRPr lang="ru-RU" sz="1400" dirty="0" smtClean="0"/>
          </a:p>
          <a:p>
            <a:pPr marL="137160" indent="0" algn="ctr">
              <a:buNone/>
            </a:pPr>
            <a:r>
              <a:rPr lang="ru-RU" sz="1400" dirty="0" smtClean="0"/>
              <a:t>Меры по борьбе </a:t>
            </a:r>
            <a:r>
              <a:rPr lang="ru-RU" sz="1400" dirty="0"/>
              <a:t>с </a:t>
            </a:r>
            <a:r>
              <a:rPr lang="ru-RU" sz="1400" dirty="0" smtClean="0"/>
              <a:t>коррупцией</a:t>
            </a:r>
          </a:p>
          <a:p>
            <a:pPr marL="365760" indent="-228600">
              <a:buFont typeface="+mj-lt"/>
              <a:buAutoNum type="arabicPeriod"/>
            </a:pPr>
            <a:r>
              <a:rPr lang="ru-RU" sz="1200" dirty="0" smtClean="0"/>
              <a:t>сделать </a:t>
            </a:r>
            <a:r>
              <a:rPr lang="ru-RU" sz="1200" dirty="0"/>
              <a:t>так, чтобы взяточничество и прочие </a:t>
            </a:r>
            <a:r>
              <a:rPr lang="ru-RU" sz="1200" dirty="0" err="1"/>
              <a:t>манипулятивные</a:t>
            </a:r>
            <a:r>
              <a:rPr lang="ru-RU" sz="1200" dirty="0"/>
              <a:t> и мошеннические действия в отношении </a:t>
            </a:r>
            <a:r>
              <a:rPr lang="ru-RU" sz="1200" dirty="0" smtClean="0"/>
              <a:t>обучающихся, стали </a:t>
            </a:r>
            <a:r>
              <a:rPr lang="ru-RU" sz="1200" dirty="0"/>
              <a:t>просто не выгодными. Когда наказание будет существенно выше, чем коррупционная прибыль – тогда потеряется сам смысл коррупции. Единственно верная мера здесь – повышение правовой и социальной ответственности через антикоррупционную экспертизу соответствующих нормативно-правовых актов и ужесточение положений Уголовного кодекса</a:t>
            </a:r>
            <a:r>
              <a:rPr lang="ru-RU" sz="1200" dirty="0" smtClean="0"/>
              <a:t>.</a:t>
            </a:r>
          </a:p>
          <a:p>
            <a:pPr marL="365760" indent="-228600">
              <a:buFont typeface="+mj-lt"/>
              <a:buAutoNum type="arabicPeriod"/>
            </a:pPr>
            <a:endParaRPr lang="ru-RU" sz="1200" dirty="0" smtClean="0"/>
          </a:p>
          <a:p>
            <a:pPr marL="365760" indent="-228600">
              <a:buFont typeface="+mj-lt"/>
              <a:buAutoNum type="arabicPeriod"/>
            </a:pPr>
            <a:r>
              <a:rPr lang="ru-RU" sz="1200" dirty="0" smtClean="0"/>
              <a:t>повышение </a:t>
            </a:r>
            <a:r>
              <a:rPr lang="ru-RU" sz="1200" dirty="0"/>
              <a:t>эффективности работы российской судебной системы, при которой нарушивший закон бюрократ может быть объективно признан виновным, что резко снизит потенциальную привлекательность коррупции</a:t>
            </a:r>
            <a:r>
              <a:rPr lang="ru-RU" sz="1200" dirty="0" smtClean="0"/>
              <a:t>.</a:t>
            </a:r>
          </a:p>
          <a:p>
            <a:pPr marL="365760" indent="-228600">
              <a:buFont typeface="+mj-lt"/>
              <a:buAutoNum type="arabicPeriod"/>
            </a:pPr>
            <a:endParaRPr lang="ru-RU" sz="1200" dirty="0"/>
          </a:p>
          <a:p>
            <a:pPr marL="365760" indent="-228600">
              <a:buFont typeface="+mj-lt"/>
              <a:buAutoNum type="arabicPeriod"/>
            </a:pPr>
            <a:r>
              <a:rPr lang="ru-RU" sz="1200" dirty="0" smtClean="0"/>
              <a:t>создание </a:t>
            </a:r>
            <a:r>
              <a:rPr lang="ru-RU" sz="1200" dirty="0"/>
              <a:t>службы государственных ревизоров, ответственных за надзор над чиновниками. Следует вменить им в обязанности проверку работы вузовских структур, ежегодные проверки бухгалтерской (финансовой) отчетности, перекрестные взаимопроверки платежных документов, проверки налоговых деклараций на наличие «нетрудовых доходов</a:t>
            </a:r>
            <a:r>
              <a:rPr lang="ru-RU" sz="1200" dirty="0" smtClean="0"/>
              <a:t>».</a:t>
            </a:r>
          </a:p>
          <a:p>
            <a:pPr marL="365760" indent="-228600">
              <a:buFont typeface="+mj-lt"/>
              <a:buAutoNum type="arabicPeriod"/>
            </a:pPr>
            <a:endParaRPr lang="ru-RU" sz="1200" dirty="0"/>
          </a:p>
          <a:p>
            <a:pPr marL="365760" indent="-228600">
              <a:buFont typeface="+mj-lt"/>
              <a:buAutoNum type="arabicPeriod"/>
            </a:pPr>
            <a:r>
              <a:rPr lang="ru-RU" sz="1200" dirty="0" smtClean="0"/>
              <a:t>информационное </a:t>
            </a:r>
            <a:r>
              <a:rPr lang="ru-RU" sz="1200" dirty="0"/>
              <a:t>обеспечение граждан. Данный метод включает в себя анализ законов с тем, чтобы, проанализировав закон, чётко, лаконично и доходчиво объяснить гражданам, в чём заключаются их права и обязанности, какие нарушения какие наказания должны за собой повлечь, как проходит судебная процедура и что в ней учитывается. Зная всё это, граждане будут увереннее вести себя, оказавшись один на один с подталкивающим их к даче взятки чиновником.</a:t>
            </a:r>
          </a:p>
          <a:p>
            <a:pPr marL="137160" indent="0" algn="just">
              <a:buNone/>
            </a:pPr>
            <a:r>
              <a:rPr lang="ru-RU" sz="1050" i="1" dirty="0"/>
              <a:t>К этой мере также относится совершенствование технологии доступа к информационным потокам, так как коррупция базируется во многом на доступе (или, наоборот, на отсутствии доступа) к определенной информации. Речь идет о пошаговой отработке процедур контроля над тремя элементами: доступом к экзаменационным базам, контролем экзаменационных процедур и возможностью влиять на итоговые оценки</a:t>
            </a:r>
            <a:r>
              <a:rPr lang="ru-RU" sz="1200" i="1" dirty="0"/>
              <a:t>.</a:t>
            </a:r>
          </a:p>
          <a:p>
            <a:endParaRPr lang="ru-RU" sz="1200" dirty="0"/>
          </a:p>
        </p:txBody>
      </p:sp>
    </p:spTree>
    <p:extLst>
      <p:ext uri="{BB962C8B-B14F-4D97-AF65-F5344CB8AC3E}">
        <p14:creationId xmlns:p14="http://schemas.microsoft.com/office/powerpoint/2010/main" xmlns="" val="172079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wipe(down)">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wipe(down)">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wipe(down)">
                                      <p:cBhvr>
                                        <p:cTn id="22" dur="500"/>
                                        <p:tgtEl>
                                          <p:spTgt spid="3">
                                            <p:txEl>
                                              <p:pRg st="9" end="9"/>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animEffect transition="in" filter="wipe(down)">
                                      <p:cBhvr>
                                        <p:cTn id="2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1124744"/>
            <a:ext cx="8229600" cy="4392488"/>
          </a:xfrm>
        </p:spPr>
        <p:txBody>
          <a:bodyPr>
            <a:noAutofit/>
          </a:bodyPr>
          <a:lstStyle/>
          <a:p>
            <a:pPr marL="480060" indent="-342900">
              <a:buFont typeface="+mj-lt"/>
              <a:buAutoNum type="arabicPeriod" startAt="5"/>
            </a:pPr>
            <a:r>
              <a:rPr lang="ru-RU" sz="1400" dirty="0" smtClean="0"/>
              <a:t>информационная </a:t>
            </a:r>
            <a:r>
              <a:rPr lang="ru-RU" sz="1400" dirty="0"/>
              <a:t>открытость общества – необходима для того, чтобы коррупция получала широкую огласку в СМИ, и пресекалась прежде, чем начинала наносить существенный ущерб</a:t>
            </a:r>
            <a:r>
              <a:rPr lang="ru-RU" sz="1400" dirty="0" smtClean="0"/>
              <a:t>.</a:t>
            </a:r>
          </a:p>
          <a:p>
            <a:pPr marL="480060" indent="-342900">
              <a:buFont typeface="+mj-lt"/>
              <a:buAutoNum type="arabicPeriod" startAt="5"/>
            </a:pPr>
            <a:endParaRPr lang="ru-RU" sz="1400" dirty="0"/>
          </a:p>
          <a:p>
            <a:pPr marL="480060" indent="-342900">
              <a:buFont typeface="+mj-lt"/>
              <a:buAutoNum type="arabicPeriod" startAt="5"/>
            </a:pPr>
            <a:r>
              <a:rPr lang="ru-RU" sz="1400" dirty="0" smtClean="0"/>
              <a:t>культурно-нормативная</a:t>
            </a:r>
            <a:r>
              <a:rPr lang="ru-RU" sz="1400" dirty="0"/>
              <a:t>. Подразумевает систематические действия по укреплению корпоративной культуры и институционального доверия к образовательным учреждениям</a:t>
            </a:r>
            <a:r>
              <a:rPr lang="ru-RU" sz="1400" dirty="0" smtClean="0"/>
              <a:t>.</a:t>
            </a:r>
          </a:p>
          <a:p>
            <a:pPr marL="480060" indent="-342900">
              <a:buFont typeface="+mj-lt"/>
              <a:buAutoNum type="arabicPeriod" startAt="5"/>
            </a:pPr>
            <a:endParaRPr lang="ru-RU" sz="1400" dirty="0"/>
          </a:p>
          <a:p>
            <a:pPr marL="480060" indent="-342900">
              <a:buFont typeface="+mj-lt"/>
              <a:buAutoNum type="arabicPeriod" startAt="5"/>
            </a:pPr>
            <a:r>
              <a:rPr lang="ru-RU" sz="1400" dirty="0" smtClean="0"/>
              <a:t>повышение </a:t>
            </a:r>
            <a:r>
              <a:rPr lang="ru-RU" sz="1400" dirty="0"/>
              <a:t>заработной платы педагогов. Сразу отметим, что само по себе повышение заработной платы, конечно, не переломит ситуацию. Но положение, когда низкая оплата труда предполагает наличие коррупционных доходов (например, за принятие экзаменов и зачетов в ходе обучения), фактически вменяемых преподавателю, подобно чаевым официанта, не может не стимулировать коррупцию. Преподаватель должен иметь возможность для формального (в том числе, для дополнительного) заработка в стенах учебного заведения</a:t>
            </a:r>
            <a:r>
              <a:rPr lang="ru-RU" sz="1400" dirty="0" smtClean="0"/>
              <a:t>.</a:t>
            </a:r>
          </a:p>
          <a:p>
            <a:pPr marL="480060" indent="-342900">
              <a:buFont typeface="+mj-lt"/>
              <a:buAutoNum type="arabicPeriod" startAt="5"/>
            </a:pPr>
            <a:endParaRPr lang="ru-RU" sz="1400" dirty="0"/>
          </a:p>
          <a:p>
            <a:pPr marL="480060" indent="-342900">
              <a:buFont typeface="+mj-lt"/>
              <a:buAutoNum type="arabicPeriod" startAt="5"/>
            </a:pPr>
            <a:r>
              <a:rPr lang="ru-RU" sz="1400" dirty="0" smtClean="0"/>
              <a:t>повышение </a:t>
            </a:r>
            <a:r>
              <a:rPr lang="ru-RU" sz="1400" dirty="0"/>
              <a:t>оперативности реагирования горячей линии о фактах дачи взяток</a:t>
            </a:r>
            <a:r>
              <a:rPr lang="ru-RU" sz="1400" dirty="0" smtClean="0"/>
              <a:t>.</a:t>
            </a:r>
          </a:p>
          <a:p>
            <a:pPr marL="480060" indent="-342900">
              <a:buFont typeface="+mj-lt"/>
              <a:buAutoNum type="arabicPeriod" startAt="5"/>
            </a:pPr>
            <a:endParaRPr lang="ru-RU" sz="1200" dirty="0"/>
          </a:p>
        </p:txBody>
      </p:sp>
    </p:spTree>
    <p:extLst>
      <p:ext uri="{BB962C8B-B14F-4D97-AF65-F5344CB8AC3E}">
        <p14:creationId xmlns:p14="http://schemas.microsoft.com/office/powerpoint/2010/main" xmlns="" val="1013860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548680"/>
            <a:ext cx="8229600" cy="5544616"/>
          </a:xfrm>
        </p:spPr>
        <p:txBody>
          <a:bodyPr>
            <a:noAutofit/>
          </a:bodyPr>
          <a:lstStyle/>
          <a:p>
            <a:pPr marL="480060" indent="-342900">
              <a:buFont typeface="+mj-lt"/>
              <a:buAutoNum type="arabicPeriod" startAt="5"/>
            </a:pPr>
            <a:endParaRPr lang="ru-RU" sz="1200" dirty="0" smtClean="0"/>
          </a:p>
          <a:p>
            <a:pPr marL="0" indent="0" algn="just">
              <a:spcBef>
                <a:spcPts val="0"/>
              </a:spcBef>
              <a:buNone/>
            </a:pPr>
            <a:r>
              <a:rPr lang="ru-RU" sz="1200" dirty="0"/>
              <a:t>Помимо данных мер назовем еще три </a:t>
            </a:r>
            <a:r>
              <a:rPr lang="ru-RU" sz="1200" b="1" dirty="0"/>
              <a:t>меры, специфичные для борьбы с коррупцией в сфере </a:t>
            </a:r>
            <a:r>
              <a:rPr lang="ru-RU" sz="1200" b="1" dirty="0" smtClean="0"/>
              <a:t>образования:</a:t>
            </a:r>
          </a:p>
          <a:p>
            <a:pPr marL="0" indent="0" algn="just">
              <a:spcBef>
                <a:spcPts val="0"/>
              </a:spcBef>
              <a:buNone/>
            </a:pPr>
            <a:endParaRPr lang="ru-RU" sz="1200" dirty="0" smtClean="0"/>
          </a:p>
          <a:p>
            <a:pPr marL="0" indent="0" algn="just">
              <a:spcBef>
                <a:spcPts val="0"/>
              </a:spcBef>
              <a:buNone/>
            </a:pPr>
            <a:r>
              <a:rPr lang="ru-RU" sz="1200" dirty="0" smtClean="0"/>
              <a:t>1. Закрытость </a:t>
            </a:r>
            <a:r>
              <a:rPr lang="ru-RU" sz="1200" dirty="0"/>
              <a:t>экзаменационных процедур, которая должна сопровождаться открытостью итоговых результатов и всей принципиальной сопутствующей информации (здесь принципиальную роль играет оперативность ее размещения в открытом доступе, что серьезно уменьшает возможности для </a:t>
            </a:r>
            <a:r>
              <a:rPr lang="ru-RU" sz="1200" dirty="0" err="1"/>
              <a:t>манипулятивных</a:t>
            </a:r>
            <a:r>
              <a:rPr lang="ru-RU" sz="1200" dirty="0"/>
              <a:t> и мошеннических действий в отношении поступающих).</a:t>
            </a:r>
          </a:p>
          <a:p>
            <a:pPr marL="0" indent="0" algn="just">
              <a:spcBef>
                <a:spcPts val="0"/>
              </a:spcBef>
              <a:buAutoNum type="arabicPeriod"/>
            </a:pPr>
            <a:endParaRPr lang="ru-RU" sz="1200" dirty="0"/>
          </a:p>
          <a:p>
            <a:pPr marL="0" indent="0" algn="just">
              <a:spcBef>
                <a:spcPts val="0"/>
              </a:spcBef>
              <a:buNone/>
            </a:pPr>
            <a:r>
              <a:rPr lang="ru-RU" sz="1200" dirty="0"/>
              <a:t>2. Проверка законности получения диплома (номера дипломов должны быть внесены в единую всероссийскую базу, находящуюся в свободном доступе). Можно, например, вменить в обязанности руководителям всех организаций проверять законность получения диплома нового сотрудника. До тех пор, пока взятка будет являться платой за покупку диплома о высшем образовании, Россия будет страдать из-за нехватки высококвалифицированных специалистов, и одновременно страдать от </a:t>
            </a:r>
            <a:r>
              <a:rPr lang="ru-RU" sz="1200" dirty="0" err="1"/>
              <a:t>засилия</a:t>
            </a:r>
            <a:r>
              <a:rPr lang="ru-RU" sz="1200" dirty="0"/>
              <a:t> рабочих мест некомпетентными сотрудниками с </a:t>
            </a:r>
            <a:r>
              <a:rPr lang="ru-RU" sz="1200" dirty="0" err="1" smtClean="0"/>
              <a:t>псевдодипломами</a:t>
            </a:r>
            <a:r>
              <a:rPr lang="ru-RU" sz="1200" dirty="0" smtClean="0"/>
              <a:t>.</a:t>
            </a:r>
          </a:p>
          <a:p>
            <a:pPr marL="0" indent="0" algn="just">
              <a:spcBef>
                <a:spcPts val="0"/>
              </a:spcBef>
              <a:buNone/>
            </a:pPr>
            <a:endParaRPr lang="ru-RU" sz="1200" dirty="0"/>
          </a:p>
          <a:p>
            <a:pPr marL="0" indent="0" algn="just">
              <a:spcBef>
                <a:spcPts val="0"/>
              </a:spcBef>
              <a:buNone/>
            </a:pPr>
            <a:r>
              <a:rPr lang="ru-RU" sz="1200" dirty="0" smtClean="0"/>
              <a:t>3. разработка </a:t>
            </a:r>
            <a:r>
              <a:rPr lang="ru-RU" sz="1200" dirty="0"/>
              <a:t>системных программных мероприятий по преодолению коррупции на уровне образовательного учреждения. В группу таких мероприятий следует включить следующие меры</a:t>
            </a:r>
            <a:r>
              <a:rPr lang="ru-RU" sz="1200" dirty="0" smtClean="0"/>
              <a:t>:</a:t>
            </a:r>
          </a:p>
          <a:p>
            <a:pPr marL="0" indent="450000" algn="just">
              <a:spcBef>
                <a:spcPts val="0"/>
              </a:spcBef>
              <a:buNone/>
            </a:pPr>
            <a:endParaRPr lang="ru-RU" sz="1200" dirty="0"/>
          </a:p>
          <a:p>
            <a:pPr marL="0" indent="450000" algn="just">
              <a:spcBef>
                <a:spcPts val="0"/>
              </a:spcBef>
              <a:buFont typeface="Wingdings" pitchFamily="2" charset="2"/>
              <a:buChar char="Ø"/>
            </a:pPr>
            <a:r>
              <a:rPr lang="ru-RU" sz="1200" dirty="0"/>
              <a:t>развитие студенческого самоуправления и активной гражданской позиции у студентов. Большинство студентов опасаются сообщать о фактах коррупции, тем самым, покрывают коррупционеров и способствуют распространению коррупции. Учащиеся с открытой гражданской позицией в условиях развитого студенческого самоуправления будут менее терпимы к коррупции;</a:t>
            </a:r>
          </a:p>
          <a:p>
            <a:pPr marL="0" indent="450000" algn="just">
              <a:spcBef>
                <a:spcPts val="0"/>
              </a:spcBef>
              <a:buFont typeface="Wingdings" pitchFamily="2" charset="2"/>
              <a:buChar char="Ø"/>
            </a:pPr>
            <a:r>
              <a:rPr lang="ru-RU" sz="1200" dirty="0"/>
              <a:t>разработка на уровне Кодекса корпоративной этики базовых принципов противодействия коррупции на уровне образовательного учреждения. Разработка таких принципов позволит руководству вуза или иной образовательной организации воздействовать на нарушителей, принимать меры административной или дисциплинарной ответственности к тем, кто нарушает этические нормы, в том числе совершает коррупционные правонарушения;</a:t>
            </a:r>
          </a:p>
          <a:p>
            <a:pPr marL="0" indent="450000" algn="just">
              <a:spcBef>
                <a:spcPts val="0"/>
              </a:spcBef>
              <a:buFont typeface="Wingdings" pitchFamily="2" charset="2"/>
              <a:buChar char="Ø"/>
            </a:pPr>
            <a:r>
              <a:rPr lang="ru-RU" sz="1200" dirty="0"/>
              <a:t>развитие механизма общественного контроля за образовательной деятельностью, прежде всего, со стороны родителей, общественных организаций, органов образовательного контроля.</a:t>
            </a:r>
          </a:p>
        </p:txBody>
      </p:sp>
    </p:spTree>
    <p:extLst>
      <p:ext uri="{BB962C8B-B14F-4D97-AF65-F5344CB8AC3E}">
        <p14:creationId xmlns:p14="http://schemas.microsoft.com/office/powerpoint/2010/main" xmlns="" val="4158298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down)">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down)">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wipe(down)">
                                      <p:cBhvr>
                                        <p:cTn id="27" dur="500"/>
                                        <p:tgtEl>
                                          <p:spTgt spid="3">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wipe(down)">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wipe(down)">
                                      <p:cBhvr>
                                        <p:cTn id="3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548680"/>
            <a:ext cx="8229600" cy="5544616"/>
          </a:xfrm>
        </p:spPr>
        <p:txBody>
          <a:bodyPr>
            <a:noAutofit/>
          </a:bodyPr>
          <a:lstStyle/>
          <a:p>
            <a:pPr marL="137160" indent="0">
              <a:buNone/>
            </a:pPr>
            <a:r>
              <a:rPr lang="ru-RU" sz="1400" dirty="0"/>
              <a:t>Говоря о </a:t>
            </a:r>
            <a:r>
              <a:rPr lang="ru-RU" sz="1400" b="1" dirty="0"/>
              <a:t>механизмах противодействия коррупции</a:t>
            </a:r>
            <a:r>
              <a:rPr lang="ru-RU" sz="1400" dirty="0"/>
              <a:t>, заложенных в  Федеральном законе от 29 декабря 2012 г. № </a:t>
            </a:r>
            <a:r>
              <a:rPr lang="ru-RU" sz="1400" dirty="0" smtClean="0"/>
              <a:t>273- </a:t>
            </a:r>
            <a:r>
              <a:rPr lang="ru-RU" sz="1400" b="1" dirty="0" smtClean="0"/>
              <a:t>ФЗ </a:t>
            </a:r>
            <a:r>
              <a:rPr lang="ru-RU" sz="1400" b="1" dirty="0"/>
              <a:t>«Об образовании </a:t>
            </a:r>
            <a:r>
              <a:rPr lang="ru-RU" sz="1400" dirty="0"/>
              <a:t>в Российской Федерации», следует отметить положения, конкретизирующие требования информационной открытости и прозрачности деятельности образовательных организаций, урегулированный правовой статус образовательных организаций, а также правовой статус педагогических работников, обучающихся и их родителей (законных представителей). </a:t>
            </a:r>
            <a:endParaRPr lang="ru-RU" sz="1400" dirty="0" smtClean="0"/>
          </a:p>
          <a:p>
            <a:pPr marL="137160" indent="0">
              <a:buNone/>
            </a:pPr>
            <a:r>
              <a:rPr lang="ru-RU" sz="1400" b="1" dirty="0" smtClean="0"/>
              <a:t>Родителям </a:t>
            </a:r>
            <a:r>
              <a:rPr lang="ru-RU" sz="1400" b="1" dirty="0"/>
              <a:t>предоставлены возможности</a:t>
            </a:r>
            <a:r>
              <a:rPr lang="ru-RU" sz="1400" dirty="0"/>
              <a:t>: </a:t>
            </a:r>
            <a:endParaRPr lang="ru-RU" sz="1400" dirty="0" smtClean="0"/>
          </a:p>
          <a:p>
            <a:pPr marL="422910" indent="-285750">
              <a:buFont typeface="Wingdings" pitchFamily="2" charset="2"/>
              <a:buChar char="Ø"/>
            </a:pPr>
            <a:r>
              <a:rPr lang="ru-RU" sz="1400" dirty="0" smtClean="0"/>
              <a:t>более </a:t>
            </a:r>
            <a:r>
              <a:rPr lang="ru-RU" sz="1400" dirty="0"/>
              <a:t>активно участвовать в организации учебного процесса (что делает его более открытым и, соответственно, снижает коррупционные риски); </a:t>
            </a:r>
            <a:endParaRPr lang="ru-RU" sz="1400" dirty="0" smtClean="0"/>
          </a:p>
          <a:p>
            <a:pPr marL="422910" indent="-285750">
              <a:buFont typeface="Wingdings" pitchFamily="2" charset="2"/>
              <a:buChar char="Ø"/>
            </a:pPr>
            <a:r>
              <a:rPr lang="ru-RU" sz="1400" dirty="0" smtClean="0"/>
              <a:t>выбирать </a:t>
            </a:r>
            <a:r>
              <a:rPr lang="ru-RU" sz="1400" dirty="0"/>
              <a:t>до завершения получения ребенком основного общего образования формы обучения, организации, осуществляющие образовательную деятельность, языки образования, факультативные и элективные учебные предметы, курсы, дисциплины (модули) из перечня, предлагаемого организацией, осуществляющей образовательную деятельность; </a:t>
            </a:r>
            <a:endParaRPr lang="ru-RU" sz="1400" dirty="0" smtClean="0"/>
          </a:p>
          <a:p>
            <a:pPr marL="422910" indent="-285750">
              <a:buFont typeface="Wingdings" pitchFamily="2" charset="2"/>
              <a:buChar char="Ø"/>
            </a:pPr>
            <a:r>
              <a:rPr lang="ru-RU" sz="1400" dirty="0" smtClean="0"/>
              <a:t>присутствовать </a:t>
            </a:r>
            <a:r>
              <a:rPr lang="ru-RU" sz="1400" dirty="0"/>
              <a:t>при обследовании детей психолого-медико-педагогической комиссией, при обсуждении результатов обследования высказывать свое мнение относительно предлагаемых условий для организации обучения и воспитания детей (формы учета высказанного мнения при этом Федеральным законом не </a:t>
            </a:r>
            <a:r>
              <a:rPr lang="ru-RU" sz="1400" dirty="0" smtClean="0"/>
              <a:t>оговариваются.</a:t>
            </a:r>
            <a:endParaRPr lang="ru-RU" sz="1400" dirty="0"/>
          </a:p>
        </p:txBody>
      </p:sp>
    </p:spTree>
    <p:extLst>
      <p:ext uri="{BB962C8B-B14F-4D97-AF65-F5344CB8AC3E}">
        <p14:creationId xmlns:p14="http://schemas.microsoft.com/office/powerpoint/2010/main" xmlns="" val="12595500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Сетка">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70</TotalTime>
  <Words>859</Words>
  <Application>Microsoft Office PowerPoint</Application>
  <PresentationFormat>Экран (4:3)</PresentationFormat>
  <Paragraphs>64</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Яркая</vt:lpstr>
      <vt:lpstr>ПРИЧИНЫ КОРРУПЦИИ В ОБРАЗОВАНИИ И МЕХАНИЗМЫ ПРОТИВОДЕЙСТВИЯ</vt:lpstr>
      <vt:lpstr>Характеристика образовательной коррупции</vt:lpstr>
      <vt:lpstr>Слайд 3</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ПРИЧИНЫ Коррупции в образовании, ПОСЛЕДСТВИЯ и МЕХАНИЗМЫ ПРОТИВОДЕЙСТВИЯ</dc:title>
  <dc:creator>Лера</dc:creator>
  <cp:lastModifiedBy>анжелика</cp:lastModifiedBy>
  <cp:revision>12</cp:revision>
  <dcterms:created xsi:type="dcterms:W3CDTF">2018-04-19T07:05:47Z</dcterms:created>
  <dcterms:modified xsi:type="dcterms:W3CDTF">2018-06-27T13:02:34Z</dcterms:modified>
</cp:coreProperties>
</file>